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4" r:id="rId4"/>
    <p:sldMasterId id="2147483757" r:id="rId5"/>
    <p:sldMasterId id="2147483778" r:id="rId6"/>
  </p:sldMasterIdLst>
  <p:handoutMasterIdLst>
    <p:handoutMasterId r:id="rId40"/>
  </p:handoutMasterIdLst>
  <p:sldIdLst>
    <p:sldId id="311" r:id="rId7"/>
    <p:sldId id="314" r:id="rId8"/>
    <p:sldId id="264" r:id="rId9"/>
    <p:sldId id="312" r:id="rId10"/>
    <p:sldId id="313" r:id="rId11"/>
    <p:sldId id="316" r:id="rId12"/>
    <p:sldId id="271" r:id="rId13"/>
    <p:sldId id="318" r:id="rId14"/>
    <p:sldId id="331" r:id="rId15"/>
    <p:sldId id="320" r:id="rId16"/>
    <p:sldId id="327" r:id="rId17"/>
    <p:sldId id="326" r:id="rId18"/>
    <p:sldId id="324" r:id="rId19"/>
    <p:sldId id="325" r:id="rId20"/>
    <p:sldId id="328" r:id="rId21"/>
    <p:sldId id="329" r:id="rId22"/>
    <p:sldId id="321" r:id="rId23"/>
    <p:sldId id="323" r:id="rId24"/>
    <p:sldId id="336" r:id="rId25"/>
    <p:sldId id="279" r:id="rId26"/>
    <p:sldId id="319" r:id="rId27"/>
    <p:sldId id="300" r:id="rId28"/>
    <p:sldId id="332" r:id="rId29"/>
    <p:sldId id="330" r:id="rId30"/>
    <p:sldId id="294" r:id="rId31"/>
    <p:sldId id="291" r:id="rId32"/>
    <p:sldId id="289" r:id="rId33"/>
    <p:sldId id="306" r:id="rId34"/>
    <p:sldId id="333" r:id="rId35"/>
    <p:sldId id="334" r:id="rId36"/>
    <p:sldId id="335" r:id="rId37"/>
    <p:sldId id="266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69"/>
    <a:srgbClr val="F27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6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7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72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762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39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28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91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564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79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92445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00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51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4874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660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62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6098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41327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48779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813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7480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464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67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807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84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77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17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5708324" y="4256133"/>
            <a:ext cx="65172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Presentation Name : News Classification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5735837" y="4879214"/>
            <a:ext cx="5610509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Artificial Intelligence Laboratory</a:t>
            </a:r>
            <a:endParaRPr lang="en-US" sz="18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18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CSE 318 </a:t>
            </a:r>
            <a:endParaRPr lang="en-US" sz="18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527CFAF-7CCE-44BB-AF72-C1F244779008}"/>
              </a:ext>
            </a:extLst>
          </p:cNvPr>
          <p:cNvGrpSpPr/>
          <p:nvPr/>
        </p:nvGrpSpPr>
        <p:grpSpPr>
          <a:xfrm>
            <a:off x="383538" y="2085606"/>
            <a:ext cx="5267859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xmlns="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xmlns="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xmlns="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xmlns="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xmlns="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xmlns="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xmlns="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xmlns="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xmlns="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xmlns="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xmlns="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xmlns="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xmlns="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xmlns="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xmlns="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xmlns="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xmlns="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xmlns="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xmlns="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xmlns="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xmlns="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xmlns="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xmlns="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xmlns="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xmlns="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xmlns="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xmlns="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xmlns="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xmlns="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xmlns="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xmlns="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xmlns="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xmlns="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xmlns="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xmlns="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xmlns="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xmlns="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xmlns="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xmlns="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xmlns="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xmlns="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xmlns="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xmlns="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xmlns="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xmlns="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xmlns="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xmlns="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xmlns="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xmlns="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xmlns="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xmlns="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=""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5064062" y="-461120"/>
            <a:ext cx="7043568" cy="2429911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241" name="Freeform: Shape 33">
              <a:extLst>
                <a:ext uri="{FF2B5EF4-FFF2-40B4-BE49-F238E27FC236}">
                  <a16:creationId xmlns=""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34">
              <a:extLst>
                <a:ext uri="{FF2B5EF4-FFF2-40B4-BE49-F238E27FC236}">
                  <a16:creationId xmlns=""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35">
              <a:extLst>
                <a:ext uri="{FF2B5EF4-FFF2-40B4-BE49-F238E27FC236}">
                  <a16:creationId xmlns=""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=""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247" name="Graphic 2">
                <a:extLst>
                  <a:ext uri="{FF2B5EF4-FFF2-40B4-BE49-F238E27FC236}">
                    <a16:creationId xmlns=""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=""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249" name="Graphic 4">
                  <a:extLst>
                    <a:ext uri="{FF2B5EF4-FFF2-40B4-BE49-F238E27FC236}">
                      <a16:creationId xmlns=""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42">
                  <a:extLst>
                    <a:ext uri="{FF2B5EF4-FFF2-40B4-BE49-F238E27FC236}">
                      <a16:creationId xmlns=""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5" name="Freeform: Shape 37">
              <a:extLst>
                <a:ext uri="{FF2B5EF4-FFF2-40B4-BE49-F238E27FC236}">
                  <a16:creationId xmlns=""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=""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5901462" y="2863217"/>
            <a:ext cx="5808784" cy="430887"/>
          </a:xfrm>
          <a:prstGeom prst="rect">
            <a:avLst/>
          </a:prstGeom>
          <a:solidFill>
            <a:srgbClr val="87ADDB">
              <a:lumMod val="50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Artificial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34703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="" xmlns:a16="http://schemas.microsoft.com/office/drawing/2014/main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prstClr val="white"/>
                </a:solidFill>
                <a:latin typeface="Arial"/>
              </a:rPr>
              <a:t>Two </a:t>
            </a:r>
            <a:r>
              <a:rPr lang="en-US" altLang="ko-KR" dirty="0">
                <a:solidFill>
                  <a:srgbClr val="4C93DF"/>
                </a:solidFill>
                <a:latin typeface="Arial"/>
              </a:rPr>
              <a:t>Columns</a:t>
            </a:r>
            <a:r>
              <a:rPr lang="en-US" altLang="ko-KR" dirty="0">
                <a:solidFill>
                  <a:prstClr val="white"/>
                </a:solidFill>
                <a:latin typeface="Arial"/>
              </a:rPr>
              <a:t> </a:t>
            </a:r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5897225" y="371224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5897225" y="68006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7DD8224-2304-4152-A710-1168E3C3A14A}"/>
              </a:ext>
            </a:extLst>
          </p:cNvPr>
          <p:cNvSpPr txBox="1"/>
          <p:nvPr/>
        </p:nvSpPr>
        <p:spPr>
          <a:xfrm>
            <a:off x="6022115" y="84005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prstClr val="white"/>
                  </a:solidFill>
                </a:ln>
                <a:solidFill>
                  <a:srgbClr val="87ADDB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prstClr val="white"/>
                </a:solidFill>
              </a:ln>
              <a:solidFill>
                <a:srgbClr val="87ADDB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6B6D6F-4CCD-43EE-B038-6F454358295B}"/>
              </a:ext>
            </a:extLst>
          </p:cNvPr>
          <p:cNvSpPr txBox="1"/>
          <p:nvPr/>
        </p:nvSpPr>
        <p:spPr>
          <a:xfrm>
            <a:off x="6022115" y="387222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prstClr val="white"/>
                  </a:solidFill>
                </a:ln>
                <a:solidFill>
                  <a:srgbClr val="87ADDB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prstClr val="white"/>
                </a:solidFill>
              </a:ln>
              <a:solidFill>
                <a:srgbClr val="87ADDB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32E4299-BCC8-4DB9-A855-2C48A446F951}"/>
              </a:ext>
            </a:extLst>
          </p:cNvPr>
          <p:cNvSpPr/>
          <p:nvPr/>
        </p:nvSpPr>
        <p:spPr>
          <a:xfrm>
            <a:off x="6234406" y="1526763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0BA8D83-ED14-4D3D-8B0D-478A1BD302B2}"/>
              </a:ext>
            </a:extLst>
          </p:cNvPr>
          <p:cNvSpPr/>
          <p:nvPr/>
        </p:nvSpPr>
        <p:spPr>
          <a:xfrm>
            <a:off x="6239265" y="4566757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F28F15A-5134-4C50-B54D-6321575EB007}"/>
              </a:ext>
            </a:extLst>
          </p:cNvPr>
          <p:cNvSpPr txBox="1"/>
          <p:nvPr/>
        </p:nvSpPr>
        <p:spPr>
          <a:xfrm>
            <a:off x="6696432" y="778495"/>
            <a:ext cx="46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Datasets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60F3334-5FEB-4B0F-A54A-A6CD8CB7D7A4}"/>
              </a:ext>
            </a:extLst>
          </p:cNvPr>
          <p:cNvSpPr txBox="1"/>
          <p:nvPr/>
        </p:nvSpPr>
        <p:spPr>
          <a:xfrm>
            <a:off x="6696432" y="1569933"/>
            <a:ext cx="4688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For </a:t>
            </a:r>
            <a:r>
              <a:rPr lang="en-US" sz="1400" dirty="0" smtClean="0">
                <a:solidFill>
                  <a:schemeClr val="bg1"/>
                </a:solidFill>
              </a:rPr>
              <a:t>the project, </a:t>
            </a:r>
            <a:r>
              <a:rPr lang="en-US" sz="1400" dirty="0">
                <a:solidFill>
                  <a:schemeClr val="bg1"/>
                </a:solidFill>
              </a:rPr>
              <a:t>we are using the dataset </a:t>
            </a:r>
            <a:r>
              <a:rPr lang="en-US" sz="1400" dirty="0" smtClean="0">
                <a:solidFill>
                  <a:schemeClr val="bg1"/>
                </a:solidFill>
              </a:rPr>
              <a:t>containing about News Classification datasets</a:t>
            </a:r>
            <a:r>
              <a:rPr lang="en-US" sz="1400" dirty="0">
                <a:solidFill>
                  <a:schemeClr val="bg1"/>
                </a:solidFill>
              </a:rPr>
              <a:t>. The reviews came from </a:t>
            </a:r>
            <a:r>
              <a:rPr lang="en-US" sz="1400" dirty="0" smtClean="0">
                <a:solidFill>
                  <a:schemeClr val="bg1"/>
                </a:solidFill>
              </a:rPr>
              <a:t>four </a:t>
            </a:r>
            <a:r>
              <a:rPr lang="en-US" sz="1400" dirty="0">
                <a:solidFill>
                  <a:schemeClr val="bg1"/>
                </a:solidFill>
              </a:rPr>
              <a:t>classes </a:t>
            </a:r>
            <a:r>
              <a:rPr lang="en-US" sz="1400" dirty="0" smtClean="0">
                <a:solidFill>
                  <a:schemeClr val="bg1"/>
                </a:solidFill>
              </a:rPr>
              <a:t>(Business, Sci_Tech, Sports, World). The </a:t>
            </a:r>
            <a:r>
              <a:rPr lang="en-US" sz="1400" dirty="0">
                <a:solidFill>
                  <a:schemeClr val="bg1"/>
                </a:solidFill>
              </a:rPr>
              <a:t>actual training data (‘</a:t>
            </a:r>
            <a:r>
              <a:rPr lang="en-US" sz="1400" dirty="0" smtClean="0">
                <a:solidFill>
                  <a:schemeClr val="bg1"/>
                </a:solidFill>
              </a:rPr>
              <a:t>train.txt’) </a:t>
            </a:r>
            <a:r>
              <a:rPr lang="en-US" sz="1400" dirty="0">
                <a:solidFill>
                  <a:schemeClr val="bg1"/>
                </a:solidFill>
              </a:rPr>
              <a:t>contains a total of </a:t>
            </a:r>
            <a:r>
              <a:rPr lang="en-US" sz="1400" dirty="0" smtClean="0">
                <a:solidFill>
                  <a:schemeClr val="bg1"/>
                </a:solidFill>
              </a:rPr>
              <a:t>1,20,000 </a:t>
            </a:r>
            <a:r>
              <a:rPr lang="en-US" sz="1400" dirty="0">
                <a:solidFill>
                  <a:schemeClr val="bg1"/>
                </a:solidFill>
              </a:rPr>
              <a:t>reviews while the test/development data </a:t>
            </a:r>
            <a:r>
              <a:rPr lang="en-US" sz="1400" dirty="0" smtClean="0">
                <a:solidFill>
                  <a:schemeClr val="bg1"/>
                </a:solidFill>
              </a:rPr>
              <a:t>(‘dev.txt’) </a:t>
            </a:r>
            <a:r>
              <a:rPr lang="en-US" sz="1400" dirty="0">
                <a:solidFill>
                  <a:schemeClr val="bg1"/>
                </a:solidFill>
              </a:rPr>
              <a:t>contains around </a:t>
            </a:r>
            <a:r>
              <a:rPr lang="en-US" sz="1400" dirty="0" smtClean="0">
                <a:solidFill>
                  <a:schemeClr val="bg1"/>
                </a:solidFill>
              </a:rPr>
              <a:t>4,600 </a:t>
            </a:r>
            <a:r>
              <a:rPr lang="en-US" sz="1400" dirty="0">
                <a:solidFill>
                  <a:schemeClr val="bg1"/>
                </a:solidFill>
              </a:rPr>
              <a:t>labelled examples. Also encoding ‘utf-8</a:t>
            </a:r>
            <a:r>
              <a:rPr lang="en-US" sz="1400" dirty="0" smtClean="0">
                <a:solidFill>
                  <a:schemeClr val="bg1"/>
                </a:solidFill>
              </a:rPr>
              <a:t>’. The training data is so large ,so we took 15,000 labelled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examples to improved our model.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A9681D-19BB-41AB-AB1B-4FAD42C15FF6}"/>
              </a:ext>
            </a:extLst>
          </p:cNvPr>
          <p:cNvSpPr txBox="1"/>
          <p:nvPr/>
        </p:nvSpPr>
        <p:spPr>
          <a:xfrm>
            <a:off x="6696432" y="3810674"/>
            <a:ext cx="46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Pre-Processing </a:t>
            </a:r>
            <a:r>
              <a:rPr lang="en-US" sz="2000" b="1" dirty="0" smtClean="0">
                <a:solidFill>
                  <a:schemeClr val="bg1"/>
                </a:solidFill>
              </a:rPr>
              <a:t>List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CE35A77-8D61-4FB9-91B1-C50F4481E2A2}"/>
              </a:ext>
            </a:extLst>
          </p:cNvPr>
          <p:cNvSpPr txBox="1"/>
          <p:nvPr/>
        </p:nvSpPr>
        <p:spPr>
          <a:xfrm>
            <a:off x="6696432" y="4490262"/>
            <a:ext cx="4688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Remove URL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Remove Hashtag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Remove Whitespaces 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Tokenize Sentence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Remove Punctuation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Remove Stopwords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Apply Stemmer</a:t>
            </a:r>
          </a:p>
          <a:p>
            <a:pPr marL="228600" indent="-228600" algn="just"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Lemmatize </a:t>
            </a:r>
            <a:r>
              <a:rPr lang="en-US" sz="1400" dirty="0">
                <a:solidFill>
                  <a:schemeClr val="bg1"/>
                </a:solidFill>
              </a:rPr>
              <a:t>Word.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3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9131A1A-1304-41AE-B1CA-08BFA4C0D94C}"/>
              </a:ext>
            </a:extLst>
          </p:cNvPr>
          <p:cNvGrpSpPr/>
          <p:nvPr/>
        </p:nvGrpSpPr>
        <p:grpSpPr>
          <a:xfrm>
            <a:off x="3671789" y="3179122"/>
            <a:ext cx="1499676" cy="1416072"/>
            <a:chOff x="2116863" y="3644339"/>
            <a:chExt cx="979176" cy="979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81B543A1-CB2E-4F96-833C-CB874BB296F6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64EC9465-5513-4A77-9C7B-1C05062D7056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DA715580-72DE-4A19-B8D0-86CA56C8A909}"/>
                </a:ext>
              </a:extLst>
            </p:cNvPr>
            <p:cNvSpPr txBox="1"/>
            <p:nvPr/>
          </p:nvSpPr>
          <p:spPr>
            <a:xfrm>
              <a:off x="2246411" y="3921294"/>
              <a:ext cx="720080" cy="425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LET”S START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7F01D60-B7F0-4844-B1A2-3BC84CDC0440}"/>
              </a:ext>
            </a:extLst>
          </p:cNvPr>
          <p:cNvGrpSpPr/>
          <p:nvPr/>
        </p:nvGrpSpPr>
        <p:grpSpPr>
          <a:xfrm>
            <a:off x="653492" y="3019366"/>
            <a:ext cx="3155739" cy="1643520"/>
            <a:chOff x="-3373" y="3444677"/>
            <a:chExt cx="3155739" cy="1643520"/>
          </a:xfrm>
        </p:grpSpPr>
        <p:sp>
          <p:nvSpPr>
            <p:cNvPr id="41" name="Freeform 61">
              <a:extLst>
                <a:ext uri="{FF2B5EF4-FFF2-40B4-BE49-F238E27FC236}">
                  <a16:creationId xmlns:a16="http://schemas.microsoft.com/office/drawing/2014/main" xmlns="" id="{2CD9D2F7-8A52-4B8E-8CFD-C53BAAC53D7C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B2E1E500-67F7-427C-9994-54730D5ACE30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26499097-A5F1-4B9E-B14D-A8C466FE1BE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B3DD412-B614-4395-B777-C62DFB306098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675780" y="2293887"/>
            <a:ext cx="580878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smtClean="0"/>
              <a:t>How </a:t>
            </a:r>
            <a:r>
              <a:rPr lang="en-US" sz="2800" dirty="0"/>
              <a:t>C</a:t>
            </a:r>
            <a:r>
              <a:rPr lang="en-US" sz="2800" dirty="0" smtClean="0"/>
              <a:t>an We Improve </a:t>
            </a:r>
            <a:r>
              <a:rPr lang="en-US" sz="2800" dirty="0"/>
              <a:t>O</a:t>
            </a:r>
            <a:r>
              <a:rPr lang="en-US" sz="2800" dirty="0" smtClean="0"/>
              <a:t>ur </a:t>
            </a:r>
            <a:r>
              <a:rPr lang="en-US" sz="2800" dirty="0"/>
              <a:t>M</a:t>
            </a:r>
            <a:r>
              <a:rPr lang="en-US" sz="2800" dirty="0" smtClean="0"/>
              <a:t>odel?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25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1032672" y="113263"/>
            <a:ext cx="100165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Presentation with </a:t>
            </a:r>
            <a:r>
              <a:rPr lang="en-US" altLang="ko-KR" sz="3600" dirty="0" smtClean="0">
                <a:solidFill>
                  <a:srgbClr val="FF0000"/>
                </a:solidFill>
                <a:cs typeface="Arial" pitchFamily="34" charset="0"/>
              </a:rPr>
              <a:t>News Classification Datasets</a:t>
            </a:r>
            <a:endParaRPr lang="ko-KR" altLang="en-US" sz="3600" dirty="0">
              <a:solidFill>
                <a:srgbClr val="FF0000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=""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761799" y="479451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=""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350151" y="388007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=""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7938503" y="2965633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=""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564775" y="2038376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rgbClr val="F2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Isosceles Triangle 51">
            <a:extLst>
              <a:ext uri="{FF2B5EF4-FFF2-40B4-BE49-F238E27FC236}">
                <a16:creationId xmlns=""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042053" y="2452856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Rounded Rectangle 6">
            <a:extLst>
              <a:ext uri="{FF2B5EF4-FFF2-40B4-BE49-F238E27FC236}">
                <a16:creationId xmlns=""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409549" y="3359948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ardrop 1">
            <a:extLst>
              <a:ext uri="{FF2B5EF4-FFF2-40B4-BE49-F238E27FC236}">
                <a16:creationId xmlns=""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810028" y="420990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=""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5241721" y="5210868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3935114" y="3766474"/>
            <a:ext cx="2315026" cy="1280561"/>
            <a:chOff x="3131840" y="2204864"/>
            <a:chExt cx="3096344" cy="1280561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Import Library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Necessary libraries download and import. For example, sklearn, nltk, </a:t>
              </a:r>
              <a:r>
                <a:rPr lang="en-US" sz="1200" dirty="0" smtClean="0">
                  <a:solidFill>
                    <a:schemeClr val="tx2">
                      <a:lumMod val="50000"/>
                    </a:schemeClr>
                  </a:solidFill>
                </a:rPr>
                <a:t>MultinomialNB, Pipeline etc.</a:t>
              </a:r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5833912" y="3169953"/>
            <a:ext cx="2248204" cy="541897"/>
            <a:chOff x="3131839" y="2204864"/>
            <a:chExt cx="3096345" cy="541897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39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Google Drive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Mounted at /content/drive.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346490" y="1994222"/>
            <a:ext cx="1946624" cy="911229"/>
            <a:chOff x="3131840" y="2204864"/>
            <a:chExt cx="3096344" cy="91122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Read Files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</a:rPr>
                <a:t>Read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  <a:t> text data from a file in the </a:t>
              </a: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</a:rPr>
                <a:t>drive, also encoding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  <a:t>=</a:t>
              </a: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</a:rPr>
                <a:t>'utf-8‘.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128510" y="722731"/>
            <a:ext cx="1966313" cy="1465227"/>
            <a:chOff x="3131840" y="2204864"/>
            <a:chExt cx="3096344" cy="1465227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Separate Labels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eparate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 the labels/class and examples/documents from the 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dataset and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split the whole document where it gets a tab</a:t>
              </a:r>
            </a:p>
            <a:p>
              <a:endParaRPr lang="en-US"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75B53D4-842A-4E53-9529-1C16FB1A2F29}"/>
              </a:ext>
            </a:extLst>
          </p:cNvPr>
          <p:cNvSpPr txBox="1"/>
          <p:nvPr/>
        </p:nvSpPr>
        <p:spPr>
          <a:xfrm>
            <a:off x="4962183" y="6175598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38E9A7-62A5-441E-9AED-8C4362090F3A}"/>
              </a:ext>
            </a:extLst>
          </p:cNvPr>
          <p:cNvSpPr txBox="1"/>
          <p:nvPr/>
        </p:nvSpPr>
        <p:spPr>
          <a:xfrm>
            <a:off x="6558987" y="5268815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Step 2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28BAC81-66FC-4C2D-9946-9F641792C485}"/>
              </a:ext>
            </a:extLst>
          </p:cNvPr>
          <p:cNvSpPr txBox="1"/>
          <p:nvPr/>
        </p:nvSpPr>
        <p:spPr>
          <a:xfrm>
            <a:off x="8155791" y="4362032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Step 3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7F3E112-F5D2-4620-9E87-4EB81C76F6A1}"/>
              </a:ext>
            </a:extLst>
          </p:cNvPr>
          <p:cNvSpPr txBox="1"/>
          <p:nvPr/>
        </p:nvSpPr>
        <p:spPr>
          <a:xfrm>
            <a:off x="9752595" y="3455249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Step 4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3" y="1761268"/>
            <a:ext cx="2857500" cy="1600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80777" y="3351075"/>
            <a:ext cx="846553" cy="273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0777" y="2822023"/>
            <a:ext cx="2419825" cy="395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80777" y="2275731"/>
            <a:ext cx="3751972" cy="74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265070" y="1077600"/>
            <a:ext cx="5667690" cy="67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132982" y="121711"/>
            <a:ext cx="849065" cy="7200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 smtClean="0">
                <a:solidFill>
                  <a:prstClr val="white"/>
                </a:solidFill>
              </a:rPr>
              <a:t>01</a:t>
            </a:r>
            <a:endParaRPr lang="ko-KR" altLang="en-US" sz="27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46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News Classification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1199945" y="1347335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1199945" y="1989823"/>
            <a:ext cx="725913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cs typeface="Arial" pitchFamily="34" charset="0"/>
              </a:rPr>
              <a:t>Remove URL, Remove Hashtag &amp; Remove Whitespaces</a:t>
            </a:r>
            <a:endParaRPr lang="ko-KR" altLang="en-US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0" y="2737908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78" y="2667759"/>
            <a:ext cx="2873829" cy="160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42" y="2672331"/>
            <a:ext cx="3546442" cy="16002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sp>
        <p:nvSpPr>
          <p:cNvPr id="8" name="Right Arrow 7"/>
          <p:cNvSpPr/>
          <p:nvPr/>
        </p:nvSpPr>
        <p:spPr>
          <a:xfrm>
            <a:off x="219041" y="4939700"/>
            <a:ext cx="3278128" cy="127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</a:t>
            </a:r>
            <a:r>
              <a:rPr lang="en-US" dirty="0" smtClean="0"/>
              <a:t>emoves</a:t>
            </a:r>
            <a:r>
              <a:rPr lang="en-US" dirty="0"/>
              <a:t> URL's from Texts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377449" y="4808447"/>
            <a:ext cx="4423120" cy="153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</a:t>
            </a:r>
            <a:r>
              <a:rPr lang="en-US" dirty="0" smtClean="0"/>
              <a:t>emoves</a:t>
            </a:r>
            <a:r>
              <a:rPr lang="en-US" dirty="0"/>
              <a:t> multiple whitespaces </a:t>
            </a:r>
            <a:r>
              <a:rPr lang="en-US" dirty="0" smtClean="0"/>
              <a:t>and</a:t>
            </a:r>
            <a:r>
              <a:rPr lang="en-US" dirty="0"/>
              <a:t> </a:t>
            </a:r>
            <a:r>
              <a:rPr lang="en-US" dirty="0" smtClean="0"/>
              <a:t>replace</a:t>
            </a:r>
            <a:r>
              <a:rPr lang="en-US" dirty="0"/>
              <a:t> them with a single whitespace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935014" y="4939700"/>
            <a:ext cx="3091158" cy="127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</a:t>
            </a:r>
            <a:r>
              <a:rPr lang="en-US" dirty="0" smtClean="0"/>
              <a:t>emove</a:t>
            </a:r>
            <a:r>
              <a:rPr lang="en-US" dirty="0"/>
              <a:t> all </a:t>
            </a:r>
            <a:r>
              <a:rPr lang="en-US" dirty="0" smtClean="0"/>
              <a:t>occurrences</a:t>
            </a:r>
            <a:r>
              <a:rPr lang="en-US" dirty="0"/>
              <a:t> of # from the texts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219041" y="1301969"/>
            <a:ext cx="897239" cy="55863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 smtClean="0">
                <a:solidFill>
                  <a:prstClr val="white"/>
                </a:solidFill>
              </a:rPr>
              <a:t>02</a:t>
            </a:r>
            <a:endParaRPr lang="ko-KR" altLang="en-US" sz="27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33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214900" y="151106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2489723" y="784122"/>
            <a:ext cx="7259137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cs typeface="Arial" pitchFamily="34" charset="0"/>
              </a:rPr>
              <a:t>Tokenization</a:t>
            </a:r>
            <a:endParaRPr lang="ko-KR" altLang="en-US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24" y="1417081"/>
            <a:ext cx="7259136" cy="33958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89723" y="5237018"/>
            <a:ext cx="7259137" cy="9144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akes</a:t>
            </a:r>
            <a:r>
              <a:rPr lang="en-US" dirty="0"/>
              <a:t> a line and provides tokens/words by splitting them using NLTK</a:t>
            </a:r>
          </a:p>
          <a:p>
            <a:pPr algn="ctr"/>
            <a:endParaRPr lang="en-US" dirty="0"/>
          </a:p>
        </p:txBody>
      </p:sp>
      <p:sp>
        <p:nvSpPr>
          <p:cNvPr id="22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1445559" y="5344015"/>
            <a:ext cx="545812" cy="95865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769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2707575" y="865665"/>
            <a:ext cx="924523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cs typeface="Arial" pitchFamily="34" charset="0"/>
              </a:rPr>
              <a:t>Remove Punctuation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823854" y="211599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95" y="1780592"/>
            <a:ext cx="4619501" cy="25964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72696" y="4661072"/>
            <a:ext cx="4893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anose="02070309020205020404" pitchFamily="49" charset="0"/>
              </a:rPr>
              <a:t>Remove</a:t>
            </a:r>
            <a:r>
              <a:rPr lang="en-US" sz="1600" b="1" dirty="0">
                <a:latin typeface="Courier New" panose="02070309020205020404" pitchFamily="49" charset="0"/>
              </a:rPr>
              <a:t> all punctuation</a:t>
            </a:r>
            <a:r>
              <a:rPr lang="en-US" sz="1600" b="1" dirty="0" smtClean="0">
                <a:latin typeface="Courier New" panose="02070309020205020404" pitchFamily="49" charset="0"/>
              </a:rPr>
              <a:t>(? </a:t>
            </a:r>
            <a:r>
              <a:rPr lang="en-US" sz="1600" b="1" dirty="0" smtClean="0">
                <a:latin typeface="Courier New" panose="02070309020205020404" pitchFamily="49" charset="0"/>
              </a:rPr>
              <a:t>, ;</a:t>
            </a:r>
            <a:r>
              <a:rPr lang="en-US" sz="1600" b="1" dirty="0">
                <a:latin typeface="Courier New" panose="02070309020205020404" pitchFamily="49" charset="0"/>
              </a:rPr>
              <a:t> </a:t>
            </a:r>
            <a:r>
              <a:rPr lang="en-US" sz="1600" b="1" dirty="0" smtClean="0">
                <a:latin typeface="Courier New" panose="02070309020205020404" pitchFamily="49" charset="0"/>
              </a:rPr>
              <a:t>etc.</a:t>
            </a:r>
            <a:r>
              <a:rPr lang="en-US" sz="1600" dirty="0" smtClean="0">
                <a:latin typeface="Courier New" panose="02070309020205020404" pitchFamily="49" charset="0"/>
              </a:rPr>
              <a:t>)</a:t>
            </a:r>
            <a:endParaRPr lang="en-US" sz="1600" b="0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-2868" r="72461" b="2868"/>
          <a:stretch/>
        </p:blipFill>
        <p:spPr>
          <a:xfrm>
            <a:off x="297432" y="725613"/>
            <a:ext cx="3526422" cy="5157438"/>
          </a:xfrm>
        </p:spPr>
      </p:pic>
    </p:spTree>
    <p:extLst>
      <p:ext uri="{BB962C8B-B14F-4D97-AF65-F5344CB8AC3E}">
        <p14:creationId xmlns:p14="http://schemas.microsoft.com/office/powerpoint/2010/main" val="37070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582804" y="20439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2857628" y="906830"/>
            <a:ext cx="7486976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cs typeface="Arial" pitchFamily="34" charset="0"/>
              </a:rPr>
              <a:t>Remove stopwords</a:t>
            </a:r>
            <a:endParaRPr lang="ko-KR" altLang="en-US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28" y="1959700"/>
            <a:ext cx="7486976" cy="3327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>
            <a:off x="3808435" y="5621534"/>
            <a:ext cx="605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emove</a:t>
            </a:r>
            <a:r>
              <a:rPr lang="en-US" sz="2000" dirty="0"/>
              <a:t> all stopwords(is</a:t>
            </a:r>
            <a:r>
              <a:rPr lang="en-US" sz="2000" dirty="0" smtClean="0"/>
              <a:t>, are, and, we, from</a:t>
            </a:r>
            <a:r>
              <a:rPr lang="en-US" sz="2000" dirty="0"/>
              <a:t> </a:t>
            </a:r>
            <a:r>
              <a:rPr lang="en-US" sz="2000" dirty="0" smtClean="0"/>
              <a:t>etc.)</a:t>
            </a:r>
            <a:endParaRPr lang="en-US" sz="2000" dirty="0"/>
          </a:p>
        </p:txBody>
      </p:sp>
      <p:grpSp>
        <p:nvGrpSpPr>
          <p:cNvPr id="7" name="Graphic 33">
            <a:extLst>
              <a:ext uri="{FF2B5EF4-FFF2-40B4-BE49-F238E27FC236}">
                <a16:creationId xmlns=""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306276" y="906830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8" name="Freeform: Shape 35">
              <a:extLst>
                <a:ext uri="{FF2B5EF4-FFF2-40B4-BE49-F238E27FC236}">
                  <a16:creationId xmlns=""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6">
              <a:extLst>
                <a:ext uri="{FF2B5EF4-FFF2-40B4-BE49-F238E27FC236}">
                  <a16:creationId xmlns=""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=""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343416" y="-36513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7941353" y="283231"/>
            <a:ext cx="2118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dirty="0">
                <a:solidFill>
                  <a:srgbClr val="F77660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7786971" y="769378"/>
            <a:ext cx="2273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dirty="0">
                <a:solidFill>
                  <a:prstClr val="black"/>
                </a:solidFill>
              </a:rPr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592901" y="1330131"/>
            <a:ext cx="240396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Stemmer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2671" r="9211" b="-2671"/>
          <a:stretch/>
        </p:blipFill>
        <p:spPr>
          <a:xfrm>
            <a:off x="6522876" y="1626857"/>
            <a:ext cx="4414297" cy="351460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" y="2302425"/>
            <a:ext cx="5026575" cy="3583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483576" y="486626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576" y="6048687"/>
            <a:ext cx="4729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</a:rPr>
              <a:t>Used</a:t>
            </a:r>
            <a:r>
              <a:rPr lang="en-US" dirty="0">
                <a:latin typeface="Courier New" panose="02070309020205020404" pitchFamily="49" charset="0"/>
              </a:rPr>
              <a:t> to extract the base form of the words by removing affixes</a:t>
            </a:r>
            <a:endParaRPr lang="en-US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1" y="2073917"/>
            <a:ext cx="4912417" cy="3585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963023"/>
            <a:ext cx="4732864" cy="3155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94101" y="475223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Pre-Processing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394101" y="1291381"/>
            <a:ext cx="2403962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cs typeface="Arial" pitchFamily="34" charset="0"/>
              </a:rPr>
              <a:t>Lemmatization</a:t>
            </a:r>
            <a:endParaRPr lang="ko-KR" altLang="en-US" sz="20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4101" y="5875891"/>
            <a:ext cx="5270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Remove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 inflectional endings only and to return the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base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for of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 a 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word.</a:t>
            </a: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  <a:solidFill>
            <a:schemeClr val="bg2">
              <a:lumMod val="1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cs typeface="Arial" pitchFamily="34" charset="0"/>
              </a:rPr>
              <a:t>All Function</a:t>
            </a:r>
            <a:endParaRPr lang="ko-KR" altLang="en-US" sz="4800" dirty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7" b="33067"/>
          <a:stretch>
            <a:fillRect/>
          </a:stretch>
        </p:blipFill>
        <p:spPr/>
      </p:pic>
      <p:sp>
        <p:nvSpPr>
          <p:cNvPr id="4" name="직사각형 1">
            <a:extLst>
              <a:ext uri="{FF2B5EF4-FFF2-40B4-BE49-F238E27FC236}">
                <a16:creationId xmlns=""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1259431" y="5123021"/>
            <a:ext cx="340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Prerequisite: CSE 111 (Structured Programming) or instructor's consent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Session</a:t>
            </a:r>
            <a:r>
              <a:rPr lang="en-US" sz="1200" dirty="0"/>
              <a:t>: Fall </a:t>
            </a:r>
            <a:r>
              <a:rPr lang="en-US" sz="1200" dirty="0" smtClean="0"/>
              <a:t>2020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1570486" y="4762492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Work Experience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CE75D-F0ED-46B7-AC80-37720E1ECAF8}"/>
              </a:ext>
            </a:extLst>
          </p:cNvPr>
          <p:cNvSpPr/>
          <p:nvPr/>
        </p:nvSpPr>
        <p:spPr>
          <a:xfrm>
            <a:off x="5904314" y="4124886"/>
            <a:ext cx="5519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</a:rPr>
              <a:t>Institution: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</a:rPr>
              <a:t>Department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of Computer Science and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</a:rPr>
              <a:t>Engineering,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</a:rPr>
              <a:t>remier University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Instructor: Md. Ataur Rahman (AR)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4" name="직사각형 1">
            <a:extLst>
              <a:ext uri="{FF2B5EF4-FFF2-40B4-BE49-F238E27FC236}">
                <a16:creationId xmlns=""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Email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address: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shaoncsecu@gmail.com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=""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381155" y="219703"/>
            <a:ext cx="619167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Our </a:t>
            </a:r>
            <a:r>
              <a:rPr lang="en-US" altLang="ko-KR" sz="3200" dirty="0" smtClean="0">
                <a:solidFill>
                  <a:schemeClr val="bg1"/>
                </a:solidFill>
                <a:cs typeface="Arial" pitchFamily="34" charset="0"/>
              </a:rPr>
              <a:t>Teacher Details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=""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 smtClean="0">
                <a:solidFill>
                  <a:prstClr val="white"/>
                </a:solidFill>
              </a:rPr>
              <a:t>ARTIFICIAL INTELLIGENCE</a:t>
            </a:r>
            <a:endParaRPr lang="en-US" b="1" dirty="0">
              <a:solidFill>
                <a:prstClr val="white"/>
              </a:solidFill>
            </a:endParaRPr>
          </a:p>
        </p:txBody>
      </p:sp>
      <p:pic>
        <p:nvPicPr>
          <p:cNvPr id="90" name="Picture Placeholder 89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5130" r="-1655" b="13854"/>
          <a:stretch/>
        </p:blipFill>
        <p:spPr>
          <a:xfrm>
            <a:off x="845920" y="2086867"/>
            <a:ext cx="2870162" cy="2646129"/>
          </a:xfrm>
        </p:spPr>
      </p:pic>
    </p:spTree>
    <p:extLst>
      <p:ext uri="{BB962C8B-B14F-4D97-AF65-F5344CB8AC3E}">
        <p14:creationId xmlns:p14="http://schemas.microsoft.com/office/powerpoint/2010/main" val="26902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2971" y="847731"/>
            <a:ext cx="11573197" cy="56760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All Function</a:t>
            </a:r>
            <a:endParaRPr lang="en-US" sz="2800" dirty="0">
              <a:solidFill>
                <a:srgbClr val="00206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9060C20-73CD-4258-A0B2-43BE0B7DC5BB}"/>
              </a:ext>
            </a:extLst>
          </p:cNvPr>
          <p:cNvGrpSpPr/>
          <p:nvPr/>
        </p:nvGrpSpPr>
        <p:grpSpPr>
          <a:xfrm>
            <a:off x="836574" y="5204841"/>
            <a:ext cx="2799523" cy="661317"/>
            <a:chOff x="803640" y="3362835"/>
            <a:chExt cx="2059657" cy="7188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0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</a:t>
              </a:r>
              <a:r>
                <a:rPr lang="en-US" sz="1200" dirty="0" smtClean="0"/>
                <a:t>etermine </a:t>
              </a:r>
              <a:r>
                <a:rPr lang="en-US" sz="1200" dirty="0"/>
                <a:t>the accuracy of the model based on the labels the </a:t>
              </a:r>
              <a:r>
                <a:rPr lang="en-US" sz="1200" dirty="0" smtClean="0"/>
                <a:t>model.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rgbClr val="002060"/>
                  </a:solidFill>
                </a:rPr>
                <a:t>Accuracy score  ():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DB0C1CA-3400-4ACC-BC24-5DB00448C690}"/>
              </a:ext>
            </a:extLst>
          </p:cNvPr>
          <p:cNvGrpSpPr/>
          <p:nvPr/>
        </p:nvGrpSpPr>
        <p:grpSpPr>
          <a:xfrm>
            <a:off x="838035" y="1764117"/>
            <a:ext cx="2799523" cy="863358"/>
            <a:chOff x="803640" y="3362835"/>
            <a:chExt cx="2059657" cy="8633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7A17641-61F7-4372-B8FF-EBA67B745C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Counts </a:t>
              </a:r>
              <a:r>
                <a:rPr lang="en-US" sz="1200" dirty="0"/>
                <a:t>the word </a:t>
              </a:r>
              <a:r>
                <a:rPr lang="en-US" sz="1200" dirty="0" smtClean="0"/>
                <a:t>frequencies and convert </a:t>
              </a:r>
              <a:r>
                <a:rPr lang="en-US" sz="1200" dirty="0"/>
                <a:t>to a collection of text </a:t>
              </a:r>
              <a:r>
                <a:rPr lang="en-US" sz="1200" dirty="0" smtClean="0"/>
                <a:t>documents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A998A9F-8533-4F1D-91DE-8176F504BC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02060"/>
                  </a:solidFill>
                </a:rPr>
                <a:t>CountVectorizer </a:t>
              </a:r>
              <a:r>
                <a:rPr lang="en-US" sz="1200" b="1" dirty="0" smtClean="0">
                  <a:solidFill>
                    <a:srgbClr val="002060"/>
                  </a:solidFill>
                </a:rPr>
                <a:t>()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49FB61F-7AC5-4FD4-8D66-DBC8F5A5428D}"/>
              </a:ext>
            </a:extLst>
          </p:cNvPr>
          <p:cNvGrpSpPr/>
          <p:nvPr/>
        </p:nvGrpSpPr>
        <p:grpSpPr>
          <a:xfrm>
            <a:off x="8544716" y="2624297"/>
            <a:ext cx="2950598" cy="1048024"/>
            <a:chOff x="803640" y="3362835"/>
            <a:chExt cx="2059657" cy="10480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704890C6-EE34-419C-BC1D-79353E7837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  <a:r>
                <a:rPr lang="en-US" sz="1200" dirty="0" smtClean="0"/>
                <a:t>sed </a:t>
              </a:r>
              <a:r>
                <a:rPr lang="en-US" sz="1200" dirty="0"/>
                <a:t>to make an object of classifier where I pass tfidf vectorizer or count </a:t>
              </a:r>
              <a:r>
                <a:rPr lang="en-US" sz="1200" dirty="0" smtClean="0"/>
                <a:t>vectorizer</a:t>
              </a:r>
              <a:r>
                <a:rPr lang="en-US" sz="1200" dirty="0" smtClean="0"/>
                <a:t>, </a:t>
              </a:r>
              <a:r>
                <a:rPr lang="en-US" sz="1200" dirty="0" smtClean="0"/>
                <a:t>multinomialNB </a:t>
              </a:r>
              <a:r>
                <a:rPr lang="en-US" sz="1200" dirty="0" smtClean="0"/>
                <a:t>and SVM </a:t>
              </a:r>
              <a:r>
                <a:rPr lang="en-US" sz="1200" dirty="0"/>
                <a:t>at the same time </a:t>
              </a:r>
              <a:r>
                <a:rPr lang="en-US" sz="1200" dirty="0" smtClean="0"/>
                <a:t>.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BDDACEF-3385-44D5-81E3-1D8FA2B9F2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2060"/>
                  </a:solidFill>
                </a:rPr>
                <a:t>Pipeline ()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CD5A92B-6771-4A1B-846B-487709132C70}"/>
              </a:ext>
            </a:extLst>
          </p:cNvPr>
          <p:cNvGrpSpPr/>
          <p:nvPr/>
        </p:nvGrpSpPr>
        <p:grpSpPr>
          <a:xfrm>
            <a:off x="8532745" y="4111869"/>
            <a:ext cx="2804339" cy="965897"/>
            <a:chOff x="803640" y="3260296"/>
            <a:chExt cx="2068488" cy="9658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</a:t>
              </a:r>
              <a:r>
                <a:rPr lang="en-US" sz="1200" dirty="0" smtClean="0"/>
                <a:t>etermine </a:t>
              </a:r>
              <a:r>
                <a:rPr lang="en-US" sz="1200" dirty="0"/>
                <a:t>the precision , recall , f1-score , support , accuracy , macro avg and weighted avg 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EF57AA33-6AA6-4688-92FC-464E3C74C7DF}"/>
                </a:ext>
              </a:extLst>
            </p:cNvPr>
            <p:cNvSpPr txBox="1"/>
            <p:nvPr/>
          </p:nvSpPr>
          <p:spPr>
            <a:xfrm>
              <a:off x="812471" y="3260296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2060"/>
                  </a:solidFill>
                </a:rPr>
                <a:t>Classification report()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A489B2D-8947-4CD6-AD86-5F9B13A86D5F}"/>
              </a:ext>
            </a:extLst>
          </p:cNvPr>
          <p:cNvGrpSpPr/>
          <p:nvPr/>
        </p:nvGrpSpPr>
        <p:grpSpPr>
          <a:xfrm>
            <a:off x="422971" y="3484477"/>
            <a:ext cx="3213127" cy="678692"/>
            <a:chOff x="803640" y="3362835"/>
            <a:chExt cx="2059657" cy="67869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445026B-00DD-4C40-ABB0-0DA53818DF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</a:t>
              </a:r>
              <a:r>
                <a:rPr lang="en-US" sz="1200" dirty="0" smtClean="0"/>
                <a:t>tands </a:t>
              </a:r>
              <a:r>
                <a:rPr lang="en-US" sz="1200" dirty="0"/>
                <a:t>for term frequency </a:t>
              </a:r>
              <a:r>
                <a:rPr lang="en-US" sz="1200" dirty="0" smtClean="0"/>
                <a:t>– inverse </a:t>
              </a:r>
              <a:r>
                <a:rPr lang="en-US" sz="1200" dirty="0"/>
                <a:t>document frequency, is a numerical </a:t>
              </a:r>
              <a:r>
                <a:rPr lang="en-US" sz="1200" dirty="0" smtClean="0"/>
                <a:t>statistic.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B5ACF95B-C50C-4979-8D47-7807352A25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rgbClr val="002060"/>
                  </a:solidFill>
                </a:rPr>
                <a:t>TfidfVectorizer ()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xmlns="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10" cy="76495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xmlns="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53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xmlns="" id="{5B61B9E2-DECB-45AA-8B61-B52235DDC81F}"/>
              </a:ext>
            </a:extLst>
          </p:cNvPr>
          <p:cNvGrpSpPr/>
          <p:nvPr/>
        </p:nvGrpSpPr>
        <p:grpSpPr>
          <a:xfrm>
            <a:off x="4391591" y="1699508"/>
            <a:ext cx="3461258" cy="4909285"/>
            <a:chOff x="4391588" y="1699505"/>
            <a:chExt cx="3461258" cy="4909284"/>
          </a:xfrm>
        </p:grpSpPr>
        <p:sp>
          <p:nvSpPr>
            <p:cNvPr id="50" name="Trapezoid 22">
              <a:extLst>
                <a:ext uri="{FF2B5EF4-FFF2-40B4-BE49-F238E27FC236}">
                  <a16:creationId xmlns:a16="http://schemas.microsoft.com/office/drawing/2014/main" xmlns="" id="{B6C2026F-718C-44A5-92DB-1C7CDBC6A8BF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xmlns="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xmlns="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Trapezoid 22">
              <a:extLst>
                <a:ext uri="{FF2B5EF4-FFF2-40B4-BE49-F238E27FC236}">
                  <a16:creationId xmlns:a16="http://schemas.microsoft.com/office/drawing/2014/main" xmlns="" id="{1FD02D5E-6D38-4669-85BC-A17C8FD602CD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Trapezoid 22">
              <a:extLst>
                <a:ext uri="{FF2B5EF4-FFF2-40B4-BE49-F238E27FC236}">
                  <a16:creationId xmlns:a16="http://schemas.microsoft.com/office/drawing/2014/main" xmlns="" id="{02490004-7127-4997-AB01-430DA56BFEB7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1BB229E-AD08-4FB2-933A-591A62EA55C8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C1B55C0-EFD2-4954-8551-BC7DA5FF2498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5CE7CDD5-0431-44C6-AFB6-9B36C8A7B86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xmlns="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3">
            <a:extLst>
              <a:ext uri="{FF2B5EF4-FFF2-40B4-BE49-F238E27FC236}">
                <a16:creationId xmlns:a16="http://schemas.microsoft.com/office/drawing/2014/main" xmlns="" id="{3BBF28BD-9CB7-417E-ADF5-60073E42F5E0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>
            <a:off x="3636098" y="5343339"/>
            <a:ext cx="1047393" cy="476699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xmlns="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4" y="4250369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204438" y="170678"/>
            <a:ext cx="5808784" cy="430887"/>
          </a:xfrm>
          <a:prstGeom prst="rect">
            <a:avLst/>
          </a:prstGeom>
          <a:solidFill>
            <a:srgbClr val="87ADDB">
              <a:lumMod val="50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5459" y="39586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Artificial Intelligence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=""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78077" y="1948295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=""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1038376" y="3648481"/>
            <a:ext cx="3091116" cy="18154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076EAA6B-59F8-4EFA-8068-F7C63C6750BD}"/>
              </a:ext>
            </a:extLst>
          </p:cNvPr>
          <p:cNvCxnSpPr>
            <a:cxnSpLocks/>
            <a:endCxn id="205" idx="3"/>
          </p:cNvCxnSpPr>
          <p:nvPr/>
        </p:nvCxnSpPr>
        <p:spPr>
          <a:xfrm>
            <a:off x="4118783" y="3649879"/>
            <a:ext cx="889331" cy="79269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Donut 11">
            <a:extLst>
              <a:ext uri="{FF2B5EF4-FFF2-40B4-BE49-F238E27FC236}">
                <a16:creationId xmlns=""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738865" y="2646215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176870" y="2434903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176" name="Donut 17">
            <a:extLst>
              <a:ext uri="{FF2B5EF4-FFF2-40B4-BE49-F238E27FC236}">
                <a16:creationId xmlns="" xmlns:a16="http://schemas.microsoft.com/office/drawing/2014/main" id="{9893D04F-C4B3-44CA-B750-71465B74EA74}"/>
              </a:ext>
            </a:extLst>
          </p:cNvPr>
          <p:cNvSpPr/>
          <p:nvPr/>
        </p:nvSpPr>
        <p:spPr>
          <a:xfrm>
            <a:off x="847518" y="397887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317591" y="1841031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79605C62-61C9-4AD4-BD3F-9DD130824E65}"/>
              </a:ext>
            </a:extLst>
          </p:cNvPr>
          <p:cNvCxnSpPr>
            <a:cxnSpLocks/>
            <a:endCxn id="203" idx="7"/>
          </p:cNvCxnSpPr>
          <p:nvPr/>
        </p:nvCxnSpPr>
        <p:spPr>
          <a:xfrm flipH="1">
            <a:off x="7088883" y="2434903"/>
            <a:ext cx="1094477" cy="161185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1686864" y="3914482"/>
            <a:ext cx="2386673" cy="1107996"/>
            <a:chOff x="2551704" y="4283314"/>
            <a:chExt cx="935720" cy="1107996"/>
          </a:xfrm>
        </p:grpSpPr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2060"/>
                  </a:solidFill>
                </a:rPr>
                <a:t>This </a:t>
              </a:r>
              <a:r>
                <a:rPr lang="en-US" sz="1200" dirty="0">
                  <a:solidFill>
                    <a:srgbClr val="002060"/>
                  </a:solidFill>
                </a:rPr>
                <a:t>function is used to evaluate the performance of the model . </a:t>
              </a:r>
              <a:endParaRPr lang="ko-KR" altLang="en-US" sz="12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=""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confusion_matrix()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=""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1710363" y="2019522"/>
            <a:ext cx="2451764" cy="738664"/>
            <a:chOff x="2551705" y="4283314"/>
            <a:chExt cx="935718" cy="738664"/>
          </a:xfrm>
        </p:grpSpPr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2060"/>
                  </a:solidFill>
                </a:rPr>
                <a:t>P</a:t>
              </a:r>
              <a:r>
                <a:rPr lang="en-US" sz="1200" dirty="0" smtClean="0">
                  <a:solidFill>
                    <a:srgbClr val="002060"/>
                  </a:solidFill>
                </a:rPr>
                <a:t>assed </a:t>
              </a:r>
              <a:r>
                <a:rPr lang="en-US" sz="1200" dirty="0" smtClean="0">
                  <a:solidFill>
                    <a:srgbClr val="002060"/>
                  </a:solidFill>
                </a:rPr>
                <a:t>the </a:t>
              </a:r>
              <a:r>
                <a:rPr lang="en-US" sz="1200" dirty="0">
                  <a:solidFill>
                    <a:srgbClr val="002060"/>
                  </a:solidFill>
                </a:rPr>
                <a:t>train data into the classifier .</a:t>
              </a:r>
              <a:r>
                <a:rPr lang="en-US" sz="1200" dirty="0"/>
                <a:t> </a:t>
              </a:r>
              <a:r>
                <a:rPr lang="ko-KR" altLang="en-US" sz="1200" dirty="0" smtClean="0">
                  <a:solidFill>
                    <a:prstClr val="white"/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2060"/>
                  </a:solidFill>
                </a:rPr>
                <a:t>classifier.fit ()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="" xmlns:a16="http://schemas.microsoft.com/office/drawing/2014/main" id="{9651D794-E945-4BAD-A8DC-62D0AA8FD0C8}"/>
              </a:ext>
            </a:extLst>
          </p:cNvPr>
          <p:cNvGrpSpPr/>
          <p:nvPr/>
        </p:nvGrpSpPr>
        <p:grpSpPr>
          <a:xfrm>
            <a:off x="8056835" y="2648794"/>
            <a:ext cx="2406949" cy="1132547"/>
            <a:chOff x="2551705" y="4283314"/>
            <a:chExt cx="935719" cy="1040341"/>
          </a:xfrm>
        </p:grpSpPr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7BB6EDAC-44EE-4E2C-BD2A-EEAB2BC72CEF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763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rgbClr val="002060"/>
                  </a:solidFill>
                </a:rPr>
                <a:t>P</a:t>
              </a:r>
              <a:r>
                <a:rPr lang="en-US" sz="1200" dirty="0" smtClean="0">
                  <a:solidFill>
                    <a:srgbClr val="002060"/>
                  </a:solidFill>
                </a:rPr>
                <a:t>assed </a:t>
              </a:r>
              <a:r>
                <a:rPr lang="en-US" sz="1200" dirty="0">
                  <a:solidFill>
                    <a:srgbClr val="002060"/>
                  </a:solidFill>
                </a:rPr>
                <a:t>test document into the method and the model will predict the labels of the test document </a:t>
              </a:r>
              <a:r>
                <a:rPr lang="en-US" sz="1200" dirty="0"/>
                <a:t>. </a:t>
              </a:r>
              <a:endParaRPr lang="ko-KR" altLang="en-US" sz="1200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="" xmlns:a16="http://schemas.microsoft.com/office/drawing/2014/main" id="{0E3AAD32-41B7-4185-8FB9-6951E61CA77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002060"/>
                  </a:solidFill>
                </a:rPr>
                <a:t>classifier.predict ()</a:t>
              </a:r>
              <a:endParaRPr lang="ko-KR" altLang="en-US" sz="14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193" name="Teardrop 1">
            <a:extLst>
              <a:ext uri="{FF2B5EF4-FFF2-40B4-BE49-F238E27FC236}">
                <a16:creationId xmlns="" xmlns:a16="http://schemas.microsoft.com/office/drawing/2014/main" id="{DA57A903-C94E-4050-A050-610A86A35F53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94" name="Rectangle 130">
            <a:extLst>
              <a:ext uri="{FF2B5EF4-FFF2-40B4-BE49-F238E27FC236}">
                <a16:creationId xmlns="" xmlns:a16="http://schemas.microsoft.com/office/drawing/2014/main" id="{52048933-1F3A-413A-B692-6632D97F7B84}"/>
              </a:ext>
            </a:extLst>
          </p:cNvPr>
          <p:cNvSpPr/>
          <p:nvPr/>
        </p:nvSpPr>
        <p:spPr>
          <a:xfrm>
            <a:off x="10920181" y="2792016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95" name="Block Arc 25">
            <a:extLst>
              <a:ext uri="{FF2B5EF4-FFF2-40B4-BE49-F238E27FC236}">
                <a16:creationId xmlns="" xmlns:a16="http://schemas.microsoft.com/office/drawing/2014/main" id="{35F1C72C-C95F-45E1-B2F9-BA4F17419ADE}"/>
              </a:ext>
            </a:extLst>
          </p:cNvPr>
          <p:cNvSpPr>
            <a:spLocks noChangeAspect="1"/>
          </p:cNvSpPr>
          <p:nvPr/>
        </p:nvSpPr>
        <p:spPr>
          <a:xfrm>
            <a:off x="1056143" y="4121612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=""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705075" y="3980910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=""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4942263" y="4058761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Text Placeholder 1"/>
          <p:cNvSpPr txBox="1">
            <a:spLocks/>
          </p:cNvSpPr>
          <p:nvPr/>
        </p:nvSpPr>
        <p:spPr>
          <a:xfrm>
            <a:off x="423293" y="1002619"/>
            <a:ext cx="11573197" cy="5676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All Function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19" y="532681"/>
            <a:ext cx="4577455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We Also Used Some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 smtClean="0">
                <a:solidFill>
                  <a:schemeClr val="accent3"/>
                </a:solidFill>
              </a:rPr>
              <a:t>Function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xmlns="" id="{C266BB0D-BFB9-4389-B5B8-7774B9325DAA}"/>
              </a:ext>
            </a:extLst>
          </p:cNvPr>
          <p:cNvGrpSpPr/>
          <p:nvPr/>
        </p:nvGrpSpPr>
        <p:grpSpPr>
          <a:xfrm>
            <a:off x="8067119" y="2417490"/>
            <a:ext cx="3743883" cy="936299"/>
            <a:chOff x="2551705" y="4283314"/>
            <a:chExt cx="2357003" cy="80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dirty="0" smtClean="0"/>
                <a:t>akes</a:t>
              </a:r>
              <a:r>
                <a:rPr lang="en-US" sz="1400" dirty="0"/>
                <a:t> space and join the </a:t>
              </a:r>
              <a:r>
                <a:rPr lang="en-US" sz="1400" dirty="0" smtClean="0"/>
                <a:t>string. It is using for remove punctuation, stopwords etc</a:t>
              </a:r>
              <a:r>
                <a:rPr lang="en-US" sz="1200" dirty="0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char_n_gram_ready</a:t>
              </a: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xmlns="" id="{EAACA97D-1BD2-46BA-8FA6-CD6CF466DB09}"/>
              </a:ext>
            </a:extLst>
          </p:cNvPr>
          <p:cNvGrpSpPr/>
          <p:nvPr/>
        </p:nvGrpSpPr>
        <p:grpSpPr>
          <a:xfrm>
            <a:off x="8067119" y="3859203"/>
            <a:ext cx="3368819" cy="902279"/>
            <a:chOff x="2551705" y="4283314"/>
            <a:chExt cx="2357003" cy="6593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382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We use a dummy function as tokenizer and </a:t>
              </a:r>
              <a:r>
                <a:rPr lang="en-US" sz="1400" dirty="0" smtClean="0"/>
                <a:t>preprocessor.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identity(X)</a:t>
              </a: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xmlns="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800219"/>
            <a:chOff x="2551705" y="4283314"/>
            <a:chExt cx="2357003" cy="8002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We use it for </a:t>
              </a:r>
              <a:r>
                <a:rPr lang="en-US" sz="1400" dirty="0" smtClean="0"/>
                <a:t>TfidfVectorizer</a:t>
              </a:r>
              <a:r>
                <a:rPr lang="ko-KR" altLang="en-US" sz="1400" dirty="0">
                  <a:cs typeface="Arial" pitchFamily="34" charset="0"/>
                </a:rPr>
                <a:t> </a:t>
              </a:r>
              <a:r>
                <a:rPr lang="en-US" altLang="ko-KR" sz="1400" dirty="0" smtClean="0">
                  <a:cs typeface="Arial" pitchFamily="34" charset="0"/>
                </a:rPr>
                <a:t>and </a:t>
              </a:r>
              <a:r>
                <a:rPr lang="en-US" sz="1400" dirty="0" smtClean="0"/>
                <a:t>CountVectorizer</a:t>
              </a:r>
              <a:r>
                <a:rPr lang="en-US" sz="1200" dirty="0"/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vec_tfidf(tfidf)</a:t>
              </a: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xmlns="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xmlns="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8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2" t="-3935" r="8700" b="3935"/>
          <a:stretch/>
        </p:blipFill>
        <p:spPr/>
      </p:pic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429386" y="446342"/>
            <a:ext cx="6785757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902861" y="4208193"/>
            <a:ext cx="379460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cs typeface="Arial" pitchFamily="34" charset="0"/>
              </a:rPr>
              <a:t>Predicted Label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cs typeface="Arial" pitchFamily="34" charset="0"/>
              </a:rPr>
              <a:t>Best Naïve Bayes Accuracy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cs typeface="Arial" pitchFamily="34" charset="0"/>
              </a:rPr>
              <a:t>Best SVM Accuracy</a:t>
            </a:r>
          </a:p>
          <a:p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7902861" y="2086334"/>
            <a:ext cx="3164942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rgbClr val="0070C0"/>
                </a:solidFill>
              </a:rPr>
              <a:t>System Output</a:t>
            </a:r>
            <a:endParaRPr lang="en-US" altLang="ko-KR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6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2461" y="52275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Get a Predicted Test Label</a:t>
            </a:r>
            <a:endParaRPr lang="en-US" dirty="0"/>
          </a:p>
        </p:txBody>
      </p:sp>
      <p:sp>
        <p:nvSpPr>
          <p:cNvPr id="6" name="직사각형 113">
            <a:extLst>
              <a:ext uri="{FF2B5EF4-FFF2-40B4-BE49-F238E27FC236}">
                <a16:creationId xmlns:a16="http://schemas.microsoft.com/office/drawing/2014/main" xmlns="" id="{731A095B-2A1E-48C0-B0D8-912DD354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727" y="3741390"/>
            <a:ext cx="232800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cs typeface="Arial" charset="0"/>
              </a:rPr>
              <a:t>Output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17AF49A-5E91-4A84-840B-7F0B35E7AC29}"/>
              </a:ext>
            </a:extLst>
          </p:cNvPr>
          <p:cNvSpPr txBox="1"/>
          <p:nvPr/>
        </p:nvSpPr>
        <p:spPr>
          <a:xfrm>
            <a:off x="2093316" y="2025608"/>
            <a:ext cx="4025744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Using this Function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2379149-572C-40A3-A37D-0AEC9933A200}"/>
              </a:ext>
            </a:extLst>
          </p:cNvPr>
          <p:cNvGrpSpPr/>
          <p:nvPr/>
        </p:nvGrpSpPr>
        <p:grpSpPr>
          <a:xfrm rot="20328779" flipH="1">
            <a:off x="333148" y="1788067"/>
            <a:ext cx="3252050" cy="1379003"/>
            <a:chOff x="2855642" y="1729428"/>
            <a:chExt cx="6480725" cy="2748096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2CA60154-8119-47A9-AEC1-D9F4DC54063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xmlns="" id="{33633848-575C-4649-B608-ADBE6156C904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xmlns="" id="{7D5AD825-C6ED-412E-9AD8-1752352C7F2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98041F7-EF12-4235-8F7A-E50660E91C07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E46E61B-F685-4DCF-BA97-2A3C4F3EC31D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C374473E-5B80-4901-8656-6860ABE6150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A6173891-AF67-48A5-8CF7-5BFB9BE6A45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2D2210F-79E9-44DC-AD61-770D8B112BB4}"/>
              </a:ext>
            </a:extLst>
          </p:cNvPr>
          <p:cNvSpPr txBox="1"/>
          <p:nvPr/>
        </p:nvSpPr>
        <p:spPr>
          <a:xfrm>
            <a:off x="8271163" y="4641099"/>
            <a:ext cx="2411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Which is save in our Google drive as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predicted_test_label.txt.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7548" y="3079671"/>
            <a:ext cx="39188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def</a:t>
            </a:r>
            <a:r>
              <a:rPr lang="en-US" sz="1200" b="1" dirty="0"/>
              <a:t> write_label(prediction):</a:t>
            </a:r>
          </a:p>
          <a:p>
            <a:r>
              <a:rPr lang="en-US" sz="1200" dirty="0"/>
              <a:t>  file = open("datasets/</a:t>
            </a:r>
            <a:r>
              <a:rPr lang="en-US" sz="1200" dirty="0" err="1"/>
              <a:t>News_Classification</a:t>
            </a:r>
            <a:r>
              <a:rPr lang="en-US" sz="1200" dirty="0"/>
              <a:t>/output/predicted_test_label.txt", mode="w")</a:t>
            </a:r>
          </a:p>
          <a:p>
            <a:r>
              <a:rPr lang="en-US" sz="1200" dirty="0"/>
              <a:t>  file.close()</a:t>
            </a:r>
          </a:p>
          <a:p>
            <a:r>
              <a:rPr lang="en-US" sz="1200" dirty="0"/>
              <a:t>  </a:t>
            </a:r>
          </a:p>
          <a:p>
            <a:r>
              <a:rPr lang="en-US" sz="1200" dirty="0"/>
              <a:t>  for label in prediction:</a:t>
            </a:r>
          </a:p>
          <a:p>
            <a:r>
              <a:rPr lang="en-US" sz="1200" dirty="0"/>
              <a:t>    file = open("</a:t>
            </a:r>
            <a:r>
              <a:rPr lang="en-US" sz="1200" dirty="0" smtClean="0"/>
              <a:t>datasets/</a:t>
            </a:r>
            <a:r>
              <a:rPr lang="en-US" sz="1200" dirty="0" err="1" smtClean="0"/>
              <a:t>News_Classification</a:t>
            </a:r>
            <a:r>
              <a:rPr lang="en-US" sz="1200" dirty="0" smtClean="0"/>
              <a:t>/output/pre     dicted_test_label.txt</a:t>
            </a:r>
            <a:r>
              <a:rPr lang="en-US" sz="1200" dirty="0"/>
              <a:t>", "a", encoding='utf-8')</a:t>
            </a:r>
          </a:p>
          <a:p>
            <a:r>
              <a:rPr lang="en-US" sz="1200" dirty="0"/>
              <a:t>    file.write(</a:t>
            </a:r>
            <a:r>
              <a:rPr lang="en-US" sz="1200" dirty="0" err="1"/>
              <a:t>str</a:t>
            </a:r>
            <a:r>
              <a:rPr lang="en-US" sz="1200" dirty="0"/>
              <a:t>(label))</a:t>
            </a:r>
          </a:p>
          <a:p>
            <a:r>
              <a:rPr lang="en-US" sz="1200" dirty="0"/>
              <a:t>    file.write("\n")</a:t>
            </a:r>
          </a:p>
          <a:p>
            <a:r>
              <a:rPr lang="en-US" sz="1200" dirty="0"/>
              <a:t>    file.close()</a:t>
            </a:r>
          </a:p>
        </p:txBody>
      </p:sp>
    </p:spTree>
    <p:extLst>
      <p:ext uri="{BB962C8B-B14F-4D97-AF65-F5344CB8AC3E}">
        <p14:creationId xmlns:p14="http://schemas.microsoft.com/office/powerpoint/2010/main" val="41591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xmlns="" id="{D6821727-0855-4493-8987-2A00201A37DC}"/>
              </a:ext>
            </a:extLst>
          </p:cNvPr>
          <p:cNvGrpSpPr/>
          <p:nvPr/>
        </p:nvGrpSpPr>
        <p:grpSpPr>
          <a:xfrm>
            <a:off x="3951100" y="1820111"/>
            <a:ext cx="3532863" cy="4209710"/>
            <a:chOff x="4737812" y="2390015"/>
            <a:chExt cx="3159394" cy="3764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xmlns="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xmlns="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xmlns="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xmlns="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xmlns="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xmlns="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xmlns="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xmlns="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463333-D85D-430B-9919-9A5B6C5D9A7B}"/>
              </a:ext>
            </a:extLst>
          </p:cNvPr>
          <p:cNvSpPr txBox="1"/>
          <p:nvPr/>
        </p:nvSpPr>
        <p:spPr>
          <a:xfrm>
            <a:off x="3615193" y="1977163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BF9D7F2-80AF-4740-869C-BE1DE7DAB542}"/>
              </a:ext>
            </a:extLst>
          </p:cNvPr>
          <p:cNvSpPr txBox="1"/>
          <p:nvPr/>
        </p:nvSpPr>
        <p:spPr>
          <a:xfrm>
            <a:off x="6719954" y="1717036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24C518-8F55-4F92-9C78-451A0CF0E450}"/>
              </a:ext>
            </a:extLst>
          </p:cNvPr>
          <p:cNvSpPr txBox="1"/>
          <p:nvPr/>
        </p:nvSpPr>
        <p:spPr>
          <a:xfrm>
            <a:off x="3923552" y="4353856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30362B-5A94-4A79-B078-E814046F2ADD}"/>
              </a:ext>
            </a:extLst>
          </p:cNvPr>
          <p:cNvSpPr txBox="1"/>
          <p:nvPr/>
        </p:nvSpPr>
        <p:spPr>
          <a:xfrm>
            <a:off x="6756429" y="2907054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xmlns="" id="{B6772792-A9E6-4D3D-B8EC-193DFF7C9094}"/>
              </a:ext>
            </a:extLst>
          </p:cNvPr>
          <p:cNvSpPr/>
          <p:nvPr/>
        </p:nvSpPr>
        <p:spPr>
          <a:xfrm rot="20700000">
            <a:off x="5647540" y="2065652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xmlns="" id="{95BB1BDF-2630-4F1E-BAE9-33483F8822B1}"/>
              </a:ext>
            </a:extLst>
          </p:cNvPr>
          <p:cNvSpPr/>
          <p:nvPr/>
        </p:nvSpPr>
        <p:spPr>
          <a:xfrm>
            <a:off x="6159394" y="3526953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xmlns="" id="{A23CF45A-159F-484F-875D-0F23A4978354}"/>
              </a:ext>
            </a:extLst>
          </p:cNvPr>
          <p:cNvSpPr/>
          <p:nvPr/>
        </p:nvSpPr>
        <p:spPr>
          <a:xfrm rot="14270044">
            <a:off x="5225759" y="4252847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xmlns="" id="{19205F4D-4492-4EFA-82B7-82CC9BCDD2FA}"/>
              </a:ext>
            </a:extLst>
          </p:cNvPr>
          <p:cNvSpPr/>
          <p:nvPr/>
        </p:nvSpPr>
        <p:spPr>
          <a:xfrm>
            <a:off x="4431908" y="3074825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7" y="118587"/>
            <a:ext cx="3408880" cy="30718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0" y="69896"/>
            <a:ext cx="3360211" cy="311638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59" y="3348098"/>
            <a:ext cx="3382714" cy="303817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19504" y="391017"/>
            <a:ext cx="488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Naive Bayes Several Output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6" y="3348098"/>
            <a:ext cx="3460319" cy="30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50848"/>
              </p:ext>
            </p:extLst>
          </p:nvPr>
        </p:nvGraphicFramePr>
        <p:xfrm>
          <a:off x="1763758" y="914252"/>
          <a:ext cx="8478982" cy="53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3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8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92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10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584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1847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0.879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0.869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Sci_Tech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Sports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World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4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macro avg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7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avg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47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Parallelogram 15">
            <a:extLst>
              <a:ext uri="{FF2B5EF4-FFF2-40B4-BE49-F238E27FC236}">
                <a16:creationId xmlns:a16="http://schemas.microsoft.com/office/drawing/2014/main" xmlns="" id="{142A82B3-4ADE-47D5-BDF1-48D14BD9A937}"/>
              </a:ext>
            </a:extLst>
          </p:cNvPr>
          <p:cNvSpPr/>
          <p:nvPr/>
        </p:nvSpPr>
        <p:spPr>
          <a:xfrm flipH="1">
            <a:off x="8904036" y="1130408"/>
            <a:ext cx="420627" cy="4206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xmlns="" id="{E6F68BFA-18D2-415B-9C6D-2BCD5D52433B}"/>
              </a:ext>
            </a:extLst>
          </p:cNvPr>
          <p:cNvSpPr/>
          <p:nvPr/>
        </p:nvSpPr>
        <p:spPr>
          <a:xfrm>
            <a:off x="6217064" y="1161742"/>
            <a:ext cx="303909" cy="40218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xmlns="" id="{F472023F-E3D4-465A-B815-BFDCE204CDB9}"/>
              </a:ext>
            </a:extLst>
          </p:cNvPr>
          <p:cNvSpPr/>
          <p:nvPr/>
        </p:nvSpPr>
        <p:spPr>
          <a:xfrm>
            <a:off x="2859186" y="1130409"/>
            <a:ext cx="413723" cy="42062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1781299" y="255143"/>
            <a:ext cx="8431479" cy="430887"/>
          </a:xfrm>
          <a:prstGeom prst="rect">
            <a:avLst/>
          </a:prstGeom>
          <a:solidFill>
            <a:srgbClr val="87ADDB">
              <a:lumMod val="50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Best Naive Bayes Classifier Report</a:t>
            </a:r>
          </a:p>
        </p:txBody>
      </p:sp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9D107AC-1A6C-40E7-A65B-8E197F1689B8}"/>
              </a:ext>
            </a:extLst>
          </p:cNvPr>
          <p:cNvGrpSpPr/>
          <p:nvPr/>
        </p:nvGrpSpPr>
        <p:grpSpPr>
          <a:xfrm>
            <a:off x="375908" y="792889"/>
            <a:ext cx="3405686" cy="4988919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BDFA81E-E3FC-4EEE-9F4A-133D44525D6C}"/>
              </a:ext>
            </a:extLst>
          </p:cNvPr>
          <p:cNvSpPr txBox="1"/>
          <p:nvPr/>
        </p:nvSpPr>
        <p:spPr>
          <a:xfrm>
            <a:off x="5494942" y="923343"/>
            <a:ext cx="5569540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</a:t>
            </a:r>
            <a:r>
              <a:rPr lang="en-US" altLang="ko-KR" sz="3600" dirty="0" smtClean="0">
                <a:latin typeface="+mj-lt"/>
                <a:cs typeface="Arial" pitchFamily="34" charset="0"/>
              </a:rPr>
              <a:t>Get Result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FF827904-26E2-404D-A7F5-1C66A6649FC0}"/>
              </a:ext>
            </a:extLst>
          </p:cNvPr>
          <p:cNvSpPr/>
          <p:nvPr/>
        </p:nvSpPr>
        <p:spPr>
          <a:xfrm>
            <a:off x="5645189" y="1820557"/>
            <a:ext cx="1481788" cy="153697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856D99D1-3712-4CF7-B862-CADCDFAE0C04}"/>
              </a:ext>
            </a:extLst>
          </p:cNvPr>
          <p:cNvSpPr/>
          <p:nvPr/>
        </p:nvSpPr>
        <p:spPr>
          <a:xfrm>
            <a:off x="7640734" y="1818741"/>
            <a:ext cx="1604417" cy="153697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942C1890-2F35-44C8-A102-2818DB99D267}"/>
              </a:ext>
            </a:extLst>
          </p:cNvPr>
          <p:cNvSpPr/>
          <p:nvPr/>
        </p:nvSpPr>
        <p:spPr>
          <a:xfrm>
            <a:off x="9858498" y="1818741"/>
            <a:ext cx="1604417" cy="153697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xmlns="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5865042" y="1847969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xmlns="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7833010" y="1818741"/>
            <a:ext cx="1150579" cy="74221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xmlns="" id="{99EFE895-591A-4B20-8048-2E85D19AD468}"/>
              </a:ext>
            </a:extLst>
          </p:cNvPr>
          <p:cNvSpPr txBox="1">
            <a:spLocks/>
          </p:cNvSpPr>
          <p:nvPr/>
        </p:nvSpPr>
        <p:spPr>
          <a:xfrm>
            <a:off x="10165834" y="1919899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E09D965-3210-47FF-BC68-5CACF1E1E8B6}"/>
              </a:ext>
            </a:extLst>
          </p:cNvPr>
          <p:cNvSpPr txBox="1"/>
          <p:nvPr/>
        </p:nvSpPr>
        <p:spPr>
          <a:xfrm>
            <a:off x="5738254" y="2353388"/>
            <a:ext cx="1388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Reading The Dataset ...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A0BCD25-9805-4FF9-A54F-0950085BE836}"/>
              </a:ext>
            </a:extLst>
          </p:cNvPr>
          <p:cNvSpPr txBox="1"/>
          <p:nvPr/>
        </p:nvSpPr>
        <p:spPr>
          <a:xfrm>
            <a:off x="7511671" y="2386317"/>
            <a:ext cx="1627202" cy="86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Training the </a:t>
            </a:r>
            <a:r>
              <a:rPr lang="en-US" sz="1600" dirty="0" smtClean="0">
                <a:solidFill>
                  <a:schemeClr val="bg1"/>
                </a:solidFill>
              </a:rPr>
              <a:t>Naive Bayes </a:t>
            </a:r>
            <a:r>
              <a:rPr lang="en-US" sz="1600" dirty="0">
                <a:solidFill>
                  <a:schemeClr val="bg1"/>
                </a:solidFill>
              </a:rPr>
              <a:t>Classifier ...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E6F7DD0-5EED-4EFB-BFD9-22ACF92975F9}"/>
              </a:ext>
            </a:extLst>
          </p:cNvPr>
          <p:cNvSpPr txBox="1"/>
          <p:nvPr/>
        </p:nvSpPr>
        <p:spPr>
          <a:xfrm>
            <a:off x="10020433" y="2329912"/>
            <a:ext cx="144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Naive Bayes Accuracy = 91.11 %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95" y="4309182"/>
            <a:ext cx="3322919" cy="2037244"/>
          </a:xfrm>
          <a:prstGeom prst="rect">
            <a:avLst/>
          </a:prstGeom>
        </p:spPr>
      </p:pic>
      <p:grpSp>
        <p:nvGrpSpPr>
          <p:cNvPr id="59" name="그룹 14">
            <a:extLst>
              <a:ext uri="{FF2B5EF4-FFF2-40B4-BE49-F238E27FC236}">
                <a16:creationId xmlns:a16="http://schemas.microsoft.com/office/drawing/2014/main" xmlns="" id="{FBBAA118-5360-453A-8D14-71D423C2BD31}"/>
              </a:ext>
            </a:extLst>
          </p:cNvPr>
          <p:cNvGrpSpPr/>
          <p:nvPr/>
        </p:nvGrpSpPr>
        <p:grpSpPr>
          <a:xfrm rot="10800000">
            <a:off x="6488358" y="4311028"/>
            <a:ext cx="1431959" cy="766891"/>
            <a:chOff x="4592236" y="5223977"/>
            <a:chExt cx="4061372" cy="1164009"/>
          </a:xfrm>
        </p:grpSpPr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xmlns="" id="{61A7F023-6337-4074-A15E-921C9E963C65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자유형: 도형 71">
              <a:extLst>
                <a:ext uri="{FF2B5EF4-FFF2-40B4-BE49-F238E27FC236}">
                  <a16:creationId xmlns:a16="http://schemas.microsoft.com/office/drawing/2014/main" xmlns="" id="{1900DB8E-B5F3-4D99-942E-4EEA3B912EA8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E8F4BD20-C765-4C4B-8B63-FFB4BFADC22A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66" name="Trapezoid 33">
                <a:extLst>
                  <a:ext uri="{FF2B5EF4-FFF2-40B4-BE49-F238E27FC236}">
                    <a16:creationId xmlns:a16="http://schemas.microsoft.com/office/drawing/2014/main" xmlns="" id="{38353DCB-A608-4C58-B16D-CA1FFD618601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xmlns="" id="{7CC28908-ED6B-499C-8FAD-201B555B92B1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Trapezoid 37">
                <a:extLst>
                  <a:ext uri="{FF2B5EF4-FFF2-40B4-BE49-F238E27FC236}">
                    <a16:creationId xmlns:a16="http://schemas.microsoft.com/office/drawing/2014/main" xmlns="" id="{F4B6760B-D680-4397-823B-0335D0534B0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xmlns="" id="{67256DF3-A469-4FC1-9B03-9DE8FDDA3E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xmlns="" id="{1EB5976B-7D6B-4DD3-AE65-75D51DCB28F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xmlns="" id="{67881F05-4C32-424A-A341-AC52F537896E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2648131" y="281998"/>
            <a:ext cx="8431479" cy="430887"/>
          </a:xfrm>
          <a:prstGeom prst="rect">
            <a:avLst/>
          </a:prstGeom>
          <a:solidFill>
            <a:srgbClr val="87ADDB">
              <a:lumMod val="50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Best Naive Bayes Classifier Report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1685" y="584864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latin typeface="Courier New" panose="02070309020205020404" pitchFamily="49" charset="0"/>
              </a:rPr>
              <a:t>'</a:t>
            </a:r>
            <a:r>
              <a:rPr lang="en-US" b="1" dirty="0" err="1">
                <a:latin typeface="Courier New" panose="02070309020205020404" pitchFamily="49" charset="0"/>
              </a:rPr>
              <a:t>cls</a:t>
            </a:r>
            <a:r>
              <a:rPr lang="en-US" b="1" dirty="0">
                <a:latin typeface="Courier New" panose="02070309020205020404" pitchFamily="49" charset="0"/>
              </a:rPr>
              <a:t>', MultinomialNB())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7417" y="5393111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tfidf = False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9492" y="6195771"/>
            <a:ext cx="5856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anose="02070309020205020404" pitchFamily="49" charset="0"/>
              </a:rPr>
              <a:t>CountVectorizer</a:t>
            </a:r>
            <a:r>
              <a:rPr lang="en-US" b="1" dirty="0" smtClean="0">
                <a:latin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</a:rPr>
              <a:t>ngram_range</a:t>
            </a:r>
            <a:r>
              <a:rPr lang="en-US" b="1" dirty="0">
                <a:latin typeface="Courier New" panose="02070309020205020404" pitchFamily="49" charset="0"/>
              </a:rPr>
              <a:t> </a:t>
            </a:r>
            <a:r>
              <a:rPr lang="en-US" b="1" dirty="0" smtClean="0">
                <a:latin typeface="Courier New" panose="02070309020205020404" pitchFamily="49" charset="0"/>
              </a:rPr>
              <a:t>=(</a:t>
            </a:r>
            <a:r>
              <a:rPr lang="en-US" b="1" dirty="0">
                <a:latin typeface="Courier New" panose="02070309020205020404" pitchFamily="49" charset="0"/>
              </a:rPr>
              <a:t>9,9))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44">
            <a:extLst>
              <a:ext uri="{FF2B5EF4-FFF2-40B4-BE49-F238E27FC236}">
                <a16:creationId xmlns:a16="http://schemas.microsoft.com/office/drawing/2014/main" xmlns="" id="{E857485B-5C40-4201-9791-7975BD006866}"/>
              </a:ext>
            </a:extLst>
          </p:cNvPr>
          <p:cNvGrpSpPr/>
          <p:nvPr/>
        </p:nvGrpSpPr>
        <p:grpSpPr>
          <a:xfrm flipH="1">
            <a:off x="5642626" y="4623959"/>
            <a:ext cx="3710346" cy="1996419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xmlns="" id="{1F98E24A-1489-4745-A2AD-D02E9AA2B93F}"/>
              </a:ext>
            </a:extLst>
          </p:cNvPr>
          <p:cNvGrpSpPr/>
          <p:nvPr/>
        </p:nvGrpSpPr>
        <p:grpSpPr>
          <a:xfrm>
            <a:off x="2489143" y="5038526"/>
            <a:ext cx="3361047" cy="1542672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xmlns="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xmlns="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xmlns="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xmlns="" id="{DAB15691-C058-4457-BC2F-3B1F2DD9419B}"/>
              </a:ext>
            </a:extLst>
          </p:cNvPr>
          <p:cNvSpPr/>
          <p:nvPr/>
        </p:nvSpPr>
        <p:spPr>
          <a:xfrm>
            <a:off x="4935179" y="3213752"/>
            <a:ext cx="2016176" cy="3406626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xmlns="" id="{5F931CDF-CE1A-438B-BA11-D82B7CA95627}"/>
              </a:ext>
            </a:extLst>
          </p:cNvPr>
          <p:cNvSpPr/>
          <p:nvPr/>
        </p:nvSpPr>
        <p:spPr>
          <a:xfrm rot="16200000">
            <a:off x="3919648" y="127409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xmlns="" id="{B28D44AE-87E4-4AAA-8F6C-E115C921E88F}"/>
              </a:ext>
            </a:extLst>
          </p:cNvPr>
          <p:cNvSpPr/>
          <p:nvPr/>
        </p:nvSpPr>
        <p:spPr>
          <a:xfrm rot="5166956" flipH="1">
            <a:off x="7653634" y="1219479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Oval 7">
            <a:extLst>
              <a:ext uri="{FF2B5EF4-FFF2-40B4-BE49-F238E27FC236}">
                <a16:creationId xmlns:a16="http://schemas.microsoft.com/office/drawing/2014/main" xmlns="" id="{BAAB72AB-1426-49DA-8012-23A3010B06EE}"/>
              </a:ext>
            </a:extLst>
          </p:cNvPr>
          <p:cNvSpPr/>
          <p:nvPr/>
        </p:nvSpPr>
        <p:spPr>
          <a:xfrm>
            <a:off x="8012254" y="1416038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Round Same Side Corner Rectangle 7">
            <a:extLst>
              <a:ext uri="{FF2B5EF4-FFF2-40B4-BE49-F238E27FC236}">
                <a16:creationId xmlns:a16="http://schemas.microsoft.com/office/drawing/2014/main" xmlns="" id="{3F0CFFA7-884F-4E14-B543-AB0F12FA5D1E}"/>
              </a:ext>
            </a:extLst>
          </p:cNvPr>
          <p:cNvSpPr>
            <a:spLocks noChangeAspect="1"/>
          </p:cNvSpPr>
          <p:nvPr/>
        </p:nvSpPr>
        <p:spPr>
          <a:xfrm rot="10800000">
            <a:off x="4169667" y="1569228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xmlns="" id="{09C28A59-AFDB-4B78-BBA3-3AC79F8576F1}"/>
              </a:ext>
            </a:extLst>
          </p:cNvPr>
          <p:cNvSpPr/>
          <p:nvPr/>
        </p:nvSpPr>
        <p:spPr>
          <a:xfrm rot="15703642">
            <a:off x="3641623" y="362503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xmlns="" id="{F7A8FF81-A30D-438D-BE54-41C9B04DCE77}"/>
              </a:ext>
            </a:extLst>
          </p:cNvPr>
          <p:cNvSpPr/>
          <p:nvPr/>
        </p:nvSpPr>
        <p:spPr>
          <a:xfrm rot="5400000" flipH="1">
            <a:off x="6928848" y="3478225"/>
            <a:ext cx="973896" cy="928883"/>
          </a:xfrm>
          <a:prstGeom prst="teardrop">
            <a:avLst>
              <a:gd name="adj" fmla="val 13155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xmlns="" id="{A548981F-09D0-432A-B4CE-46FDA1FB08BB}"/>
              </a:ext>
            </a:extLst>
          </p:cNvPr>
          <p:cNvSpPr>
            <a:spLocks noChangeAspect="1"/>
          </p:cNvSpPr>
          <p:nvPr/>
        </p:nvSpPr>
        <p:spPr>
          <a:xfrm>
            <a:off x="3893097" y="3871652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xmlns="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276243" y="3698884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5" name="TextBox 74"/>
          <p:cNvSpPr txBox="1"/>
          <p:nvPr/>
        </p:nvSpPr>
        <p:spPr>
          <a:xfrm>
            <a:off x="4368050" y="414337"/>
            <a:ext cx="488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SVM Several Output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54" y="14676"/>
            <a:ext cx="2987016" cy="2519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03" y="2596583"/>
            <a:ext cx="2894883" cy="2441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7" y="64037"/>
            <a:ext cx="3422922" cy="2952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3" y="3213752"/>
            <a:ext cx="3034486" cy="25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Best </a:t>
            </a:r>
            <a:r>
              <a:rPr lang="en-US" sz="2800" dirty="0" smtClean="0"/>
              <a:t>Support Vector machines </a:t>
            </a:r>
            <a:r>
              <a:rPr lang="en-US" sz="2800" dirty="0"/>
              <a:t>Classifier Report</a:t>
            </a:r>
          </a:p>
        </p:txBody>
      </p:sp>
      <p:grpSp>
        <p:nvGrpSpPr>
          <p:cNvPr id="5" name="그룹 28">
            <a:extLst>
              <a:ext uri="{FF2B5EF4-FFF2-40B4-BE49-F238E27FC236}">
                <a16:creationId xmlns="" xmlns:a16="http://schemas.microsoft.com/office/drawing/2014/main" id="{9062EB3C-795C-451F-BFF7-95BB76420ED4}"/>
              </a:ext>
            </a:extLst>
          </p:cNvPr>
          <p:cNvGrpSpPr/>
          <p:nvPr/>
        </p:nvGrpSpPr>
        <p:grpSpPr>
          <a:xfrm>
            <a:off x="923108" y="2193005"/>
            <a:ext cx="10345786" cy="3812360"/>
            <a:chOff x="923107" y="2034749"/>
            <a:chExt cx="10345786" cy="381236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45F4A82-A194-43F3-B6CB-3287C9DF2C2D}"/>
                </a:ext>
              </a:extLst>
            </p:cNvPr>
            <p:cNvSpPr/>
            <p:nvPr/>
          </p:nvSpPr>
          <p:spPr>
            <a:xfrm>
              <a:off x="923107" y="2034749"/>
              <a:ext cx="10345786" cy="3812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="" xmlns:a16="http://schemas.microsoft.com/office/drawing/2014/main" id="{54150E97-278E-4B3D-B9AB-8DC020BED044}"/>
                </a:ext>
              </a:extLst>
            </p:cNvPr>
            <p:cNvSpPr/>
            <p:nvPr/>
          </p:nvSpPr>
          <p:spPr>
            <a:xfrm>
              <a:off x="1285688" y="301457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="" xmlns:a16="http://schemas.microsoft.com/office/drawing/2014/main" id="{03B54220-90AF-4800-943F-B0079DEDCEF3}"/>
                </a:ext>
              </a:extLst>
            </p:cNvPr>
            <p:cNvSpPr/>
            <p:nvPr/>
          </p:nvSpPr>
          <p:spPr>
            <a:xfrm>
              <a:off x="1285688" y="349112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="" xmlns:a16="http://schemas.microsoft.com/office/drawing/2014/main" id="{796B2C55-4ED7-44E9-A6A5-38CC4A53A8B9}"/>
                </a:ext>
              </a:extLst>
            </p:cNvPr>
            <p:cNvSpPr/>
            <p:nvPr/>
          </p:nvSpPr>
          <p:spPr>
            <a:xfrm>
              <a:off x="1285688" y="396766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="" xmlns:a16="http://schemas.microsoft.com/office/drawing/2014/main" id="{69DF41EA-FE75-4F42-AD9E-C3716CCB66EE}"/>
                </a:ext>
              </a:extLst>
            </p:cNvPr>
            <p:cNvSpPr/>
            <p:nvPr/>
          </p:nvSpPr>
          <p:spPr>
            <a:xfrm>
              <a:off x="1285688" y="444421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1" name="Rounded Rectangle 13">
              <a:extLst>
                <a:ext uri="{FF2B5EF4-FFF2-40B4-BE49-F238E27FC236}">
                  <a16:creationId xmlns="" xmlns:a16="http://schemas.microsoft.com/office/drawing/2014/main" id="{91769AF5-3E62-44B4-9845-423C34A7B08B}"/>
                </a:ext>
              </a:extLst>
            </p:cNvPr>
            <p:cNvSpPr/>
            <p:nvPr/>
          </p:nvSpPr>
          <p:spPr>
            <a:xfrm>
              <a:off x="1285688" y="492075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="" xmlns:a16="http://schemas.microsoft.com/office/drawing/2014/main" id="{2216C4CE-FC65-4A8D-AD24-B40D382F5AB5}"/>
                </a:ext>
              </a:extLst>
            </p:cNvPr>
            <p:cNvSpPr/>
            <p:nvPr/>
          </p:nvSpPr>
          <p:spPr>
            <a:xfrm>
              <a:off x="1285688" y="5397301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=""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33636"/>
              </p:ext>
            </p:extLst>
          </p:nvPr>
        </p:nvGraphicFramePr>
        <p:xfrm>
          <a:off x="888277" y="2030681"/>
          <a:ext cx="10380619" cy="4077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02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02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50271"/>
                <a:gridCol w="21502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376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6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01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Sci_Tech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0.856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1158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42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Sports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85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World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81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macro avg</a:t>
                      </a:r>
                      <a:endParaRPr lang="ko-KR" altLang="en-US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5381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avg</a:t>
                      </a:r>
                      <a:endParaRPr lang="ko-KR" altLang="en-US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</a:t>
                      </a:r>
                      <a:endParaRPr lang="ko-KR" altLang="en-US" sz="1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4600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6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xmlns="" id="{96CB4540-5E07-4C56-831D-7DFC7C899F05}"/>
              </a:ext>
            </a:extLst>
          </p:cNvPr>
          <p:cNvSpPr/>
          <p:nvPr/>
        </p:nvSpPr>
        <p:spPr>
          <a:xfrm>
            <a:off x="237506" y="711844"/>
            <a:ext cx="8064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Meet Our 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</a:rPr>
              <a:t>Team Member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9">
            <a:extLst>
              <a:ext uri="{FF2B5EF4-FFF2-40B4-BE49-F238E27FC236}">
                <a16:creationId xmlns:a16="http://schemas.microsoft.com/office/drawing/2014/main" xmlns="" id="{56B56A89-DF8B-440E-8C66-9758D386F859}"/>
              </a:ext>
            </a:extLst>
          </p:cNvPr>
          <p:cNvSpPr/>
          <p:nvPr/>
        </p:nvSpPr>
        <p:spPr>
          <a:xfrm>
            <a:off x="1971306" y="1435744"/>
            <a:ext cx="2574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At a glance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E9BA36E-AC1A-40D4-9DF5-05F97C3BBB90}"/>
              </a:ext>
            </a:extLst>
          </p:cNvPr>
          <p:cNvSpPr/>
          <p:nvPr/>
        </p:nvSpPr>
        <p:spPr>
          <a:xfrm>
            <a:off x="6186490" y="3753732"/>
            <a:ext cx="2286000" cy="1920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4BAE9A07-2F8A-4821-AEC7-0E33A858926E}"/>
              </a:ext>
            </a:extLst>
          </p:cNvPr>
          <p:cNvSpPr/>
          <p:nvPr/>
        </p:nvSpPr>
        <p:spPr>
          <a:xfrm>
            <a:off x="6541550" y="5472443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715CFC4F-4AC4-409F-9D37-0135455B6EAC}"/>
              </a:ext>
            </a:extLst>
          </p:cNvPr>
          <p:cNvSpPr/>
          <p:nvPr/>
        </p:nvSpPr>
        <p:spPr>
          <a:xfrm>
            <a:off x="9533651" y="5472442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D92BBE0-87A1-45E9-9235-D22E7E97609C}"/>
              </a:ext>
            </a:extLst>
          </p:cNvPr>
          <p:cNvSpPr/>
          <p:nvPr/>
        </p:nvSpPr>
        <p:spPr>
          <a:xfrm>
            <a:off x="6826756" y="548248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tudent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AC561D8-433E-4ED7-B139-6212319BD2FF}"/>
              </a:ext>
            </a:extLst>
          </p:cNvPr>
          <p:cNvSpPr/>
          <p:nvPr/>
        </p:nvSpPr>
        <p:spPr>
          <a:xfrm>
            <a:off x="9818857" y="5477465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Student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xmlns="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357147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Sadia Chowdhury Dola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xmlns="" id="{2894B7B9-0ADF-46FD-AA77-5C58D5EE74DF}"/>
              </a:ext>
            </a:extLst>
          </p:cNvPr>
          <p:cNvGrpSpPr/>
          <p:nvPr/>
        </p:nvGrpSpPr>
        <p:grpSpPr>
          <a:xfrm>
            <a:off x="6792341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xmlns="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xmlns="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xmlns="" id="{F241D6E5-4B9F-48B5-9CE9-C7EBD56918CA}"/>
              </a:ext>
            </a:extLst>
          </p:cNvPr>
          <p:cNvSpPr/>
          <p:nvPr/>
        </p:nvSpPr>
        <p:spPr>
          <a:xfrm>
            <a:off x="6357381" y="4344160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ID: 1703310201465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Sec: B   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xmlns="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066707" y="3915393"/>
            <a:ext cx="2397884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Fariha Chowdhury Bristy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xmlns="" id="{892572F6-07F9-4261-B017-82420840A2FF}"/>
              </a:ext>
            </a:extLst>
          </p:cNvPr>
          <p:cNvGrpSpPr/>
          <p:nvPr/>
        </p:nvGrpSpPr>
        <p:grpSpPr>
          <a:xfrm>
            <a:off x="9785214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xmlns="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xmlns="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xmlns="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xmlns="" id="{FA819A42-D98F-485D-8008-ABDD3DFEEA53}"/>
              </a:ext>
            </a:extLst>
          </p:cNvPr>
          <p:cNvSpPr/>
          <p:nvPr/>
        </p:nvSpPr>
        <p:spPr>
          <a:xfrm>
            <a:off x="9336625" y="4344160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ID: </a:t>
            </a:r>
            <a:r>
              <a:rPr lang="en-US" altLang="ko-KR" sz="1200" dirty="0" smtClean="0">
                <a:solidFill>
                  <a:schemeClr val="bg1"/>
                </a:solidFill>
              </a:rPr>
              <a:t>1703310201445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Sec: B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r="6481"/>
          <a:stretch/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6948" r="-519" b="3052"/>
          <a:stretch/>
        </p:blipFill>
        <p:spPr/>
      </p:pic>
      <p:sp>
        <p:nvSpPr>
          <p:cNvPr id="4" name="TextBox 3"/>
          <p:cNvSpPr txBox="1"/>
          <p:nvPr/>
        </p:nvSpPr>
        <p:spPr>
          <a:xfrm>
            <a:off x="7790162" y="363267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dirty="0" smtClean="0">
                <a:solidFill>
                  <a:prstClr val="white"/>
                </a:solidFill>
              </a:rPr>
              <a:t>Team Name: Spy_FS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Best Support Vector machines Classifier 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083818" y="2296454"/>
            <a:ext cx="3880338" cy="4009343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=""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45" name="Freeform 13">
            <a:extLst>
              <a:ext uri="{FF2B5EF4-FFF2-40B4-BE49-F238E27FC236}">
                <a16:creationId xmlns=""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black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C42B32B-E769-4FF0-A4C9-DF77AAEBE5CA}"/>
              </a:ext>
            </a:extLst>
          </p:cNvPr>
          <p:cNvSpPr txBox="1"/>
          <p:nvPr/>
        </p:nvSpPr>
        <p:spPr>
          <a:xfrm>
            <a:off x="1699410" y="2148733"/>
            <a:ext cx="280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/>
              <a:t>Confusion Matrix 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8018298" y="5012881"/>
            <a:ext cx="2895610" cy="618340"/>
            <a:chOff x="5579511" y="1884787"/>
            <a:chExt cx="2520970" cy="618340"/>
          </a:xfrm>
        </p:grpSpPr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/>
                <a:t>SVM Accuracy = 88.74 %</a:t>
              </a:r>
              <a:r>
                <a:rPr lang="en-US" altLang="ko-KR" sz="1400" dirty="0" smtClean="0">
                  <a:cs typeface="Arial" pitchFamily="34" charset="0"/>
                </a:rPr>
                <a:t>. 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579511" y="1884787"/>
              <a:ext cx="24483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400" b="1" dirty="0"/>
                <a:t>Training the SVM Classifier ...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4" y="2544497"/>
            <a:ext cx="2893307" cy="18598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98657" y="161271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SVC(kernel='linear', C=1.0))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01194" y="130217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tfidf = True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97748" y="1945275"/>
            <a:ext cx="6484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anose="02070309020205020404" pitchFamily="49" charset="0"/>
              </a:rPr>
              <a:t>TfidfVectorizer</a:t>
            </a:r>
            <a:r>
              <a:rPr lang="en-US" b="1" dirty="0" smtClean="0">
                <a:latin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</a:rPr>
              <a:t>ngram_range</a:t>
            </a:r>
            <a:r>
              <a:rPr lang="en-US" b="1" dirty="0">
                <a:latin typeface="Courier New" panose="02070309020205020404" pitchFamily="49" charset="0"/>
              </a:rPr>
              <a:t> = (4,9))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=""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506206"/>
              </p:ext>
            </p:extLst>
          </p:nvPr>
        </p:nvGraphicFramePr>
        <p:xfrm>
          <a:off x="8570392" y="3740696"/>
          <a:ext cx="2169490" cy="2021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Result 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83871"/>
              </p:ext>
            </p:extLst>
          </p:nvPr>
        </p:nvGraphicFramePr>
        <p:xfrm>
          <a:off x="623865" y="3619246"/>
          <a:ext cx="2167796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=""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1204595" y="4249217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5" name="Heart 3">
            <a:extLst>
              <a:ext uri="{FF2B5EF4-FFF2-40B4-BE49-F238E27FC236}">
                <a16:creationId xmlns=""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EC12DB-6623-44F9-898E-21C00C175537}"/>
              </a:ext>
            </a:extLst>
          </p:cNvPr>
          <p:cNvSpPr txBox="1"/>
          <p:nvPr/>
        </p:nvSpPr>
        <p:spPr>
          <a:xfrm>
            <a:off x="346135" y="3170830"/>
            <a:ext cx="3577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Naive Bayes Accuracy = 91.11 %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F93F735-62AE-44E5-81B6-CA7210647BFE}"/>
              </a:ext>
            </a:extLst>
          </p:cNvPr>
          <p:cNvSpPr txBox="1"/>
          <p:nvPr/>
        </p:nvSpPr>
        <p:spPr>
          <a:xfrm>
            <a:off x="8073993" y="3166946"/>
            <a:ext cx="33619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/>
              <a:t>SVM Accuracy = 88.74 %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4" name="Freeform 18">
            <a:extLst>
              <a:ext uri="{FF2B5EF4-FFF2-40B4-BE49-F238E27FC236}">
                <a16:creationId xmlns=""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556630" y="2232288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solidFill>
                <a:prstClr val="black"/>
              </a:solidFill>
            </a:endParaRPr>
          </a:p>
        </p:txBody>
      </p:sp>
      <p:grpSp>
        <p:nvGrpSpPr>
          <p:cNvPr id="82" name="Graphic 421">
            <a:extLst>
              <a:ext uri="{FF2B5EF4-FFF2-40B4-BE49-F238E27FC236}">
                <a16:creationId xmlns=""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3797202" y="2206386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1238518" y="1398384"/>
            <a:ext cx="9936164" cy="430887"/>
          </a:xfrm>
          <a:prstGeom prst="rect">
            <a:avLst/>
          </a:prstGeom>
          <a:solidFill>
            <a:srgbClr val="87ADDB">
              <a:lumMod val="50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prstClr val="white"/>
                </a:solidFill>
              </a:rPr>
              <a:t>Which Classifier is Best for Our Model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54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EEA0A3E2-8014-4A7E-A406-E8364C69E84F}"/>
              </a:ext>
            </a:extLst>
          </p:cNvPr>
          <p:cNvSpPr/>
          <p:nvPr/>
        </p:nvSpPr>
        <p:spPr>
          <a:xfrm>
            <a:off x="421309" y="1075848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FF77D99D-4238-4FD4-8116-EACA10442B11}"/>
              </a:ext>
            </a:extLst>
          </p:cNvPr>
          <p:cNvSpPr/>
          <p:nvPr/>
        </p:nvSpPr>
        <p:spPr>
          <a:xfrm rot="10800000">
            <a:off x="5895972" y="4892950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3FDF47-04EE-4AAB-B35D-BBDA56C93142}"/>
              </a:ext>
            </a:extLst>
          </p:cNvPr>
          <p:cNvGrpSpPr/>
          <p:nvPr/>
        </p:nvGrpSpPr>
        <p:grpSpPr>
          <a:xfrm>
            <a:off x="1283747" y="1873477"/>
            <a:ext cx="4612226" cy="3019473"/>
            <a:chOff x="1055147" y="1835377"/>
            <a:chExt cx="4612226" cy="30194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10F0BBD-798D-4EDD-B1FA-3C49412B6AD2}"/>
                </a:ext>
              </a:extLst>
            </p:cNvPr>
            <p:cNvSpPr txBox="1"/>
            <p:nvPr/>
          </p:nvSpPr>
          <p:spPr>
            <a:xfrm>
              <a:off x="1055148" y="1835377"/>
              <a:ext cx="46122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accent1"/>
                  </a:solidFill>
                </a:rPr>
                <a:t>In this project, </a:t>
              </a:r>
              <a:r>
                <a:rPr lang="en-US" sz="1600" dirty="0" smtClean="0">
                  <a:solidFill>
                    <a:schemeClr val="accent1"/>
                  </a:solidFill>
                </a:rPr>
                <a:t>Firstly the News </a:t>
              </a:r>
              <a:r>
                <a:rPr lang="en-US" sz="1600" dirty="0">
                  <a:solidFill>
                    <a:schemeClr val="accent1"/>
                  </a:solidFill>
                </a:rPr>
                <a:t>Classification datasets are tokenize and separate the labels and documents with a function call.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EFB393F-ABD3-4A7D-8382-AF347E478E7B}"/>
                </a:ext>
              </a:extLst>
            </p:cNvPr>
            <p:cNvSpPr txBox="1"/>
            <p:nvPr/>
          </p:nvSpPr>
          <p:spPr>
            <a:xfrm>
              <a:off x="1055147" y="2792747"/>
              <a:ext cx="461222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>
                  <a:solidFill>
                    <a:schemeClr val="bg1"/>
                  </a:solidFill>
                </a:rPr>
                <a:t>Then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dirty="0" smtClean="0">
                  <a:solidFill>
                    <a:schemeClr val="bg1"/>
                  </a:solidFill>
                </a:rPr>
                <a:t>different </a:t>
              </a:r>
              <a:r>
                <a:rPr lang="en-US" sz="1600" dirty="0">
                  <a:solidFill>
                    <a:schemeClr val="bg1"/>
                  </a:solidFill>
                </a:rPr>
                <a:t>pre-processing method to find out different </a:t>
              </a:r>
              <a:r>
                <a:rPr lang="en-US" sz="1600" dirty="0" smtClean="0">
                  <a:solidFill>
                    <a:schemeClr val="bg1"/>
                  </a:solidFill>
                </a:rPr>
                <a:t>function. The train.txt data </a:t>
              </a:r>
              <a:r>
                <a:rPr lang="en-US" sz="1600" dirty="0">
                  <a:solidFill>
                    <a:schemeClr val="bg1"/>
                  </a:solidFill>
                </a:rPr>
                <a:t>is big so it take more and more time to get </a:t>
              </a:r>
              <a:r>
                <a:rPr lang="en-US" sz="1600" dirty="0" smtClean="0">
                  <a:solidFill>
                    <a:schemeClr val="bg1"/>
                  </a:solidFill>
                </a:rPr>
                <a:t>output. So, we use 15000 train data for SVM. Changing ngram_range to get a best result.</a:t>
              </a:r>
            </a:p>
            <a:p>
              <a:pPr algn="just"/>
              <a:r>
                <a:rPr lang="en-US" sz="1600" dirty="0" smtClean="0">
                  <a:solidFill>
                    <a:schemeClr val="bg1"/>
                  </a:solidFill>
                </a:rPr>
                <a:t>Finally, this project </a:t>
              </a:r>
              <a:r>
                <a:rPr lang="en-US" sz="1600" dirty="0">
                  <a:solidFill>
                    <a:schemeClr val="bg1"/>
                  </a:solidFill>
                </a:rPr>
                <a:t>has been run successfully and performance of the system has been found satisfactory</a:t>
              </a:r>
              <a:r>
                <a:rPr lang="en-US" sz="1600" dirty="0" smtClean="0">
                  <a:solidFill>
                    <a:schemeClr val="bg1"/>
                  </a:solidFill>
                </a:rPr>
                <a:t>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7457705" y="206691"/>
            <a:ext cx="4031722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5400" dirty="0" smtClean="0">
                <a:solidFill>
                  <a:schemeClr val="bg1"/>
                </a:solidFill>
                <a:latin typeface="+mj-lt"/>
              </a:rPr>
              <a:t>Conclusion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7857459" y="391923"/>
            <a:ext cx="43345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News Classification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747833" y="3624329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21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=""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Contents</a:t>
            </a:r>
            <a:endParaRPr lang="ko-KR" altLang="en-US" sz="54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Get a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idea of Artificial Intelligence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914978"/>
            <a:chOff x="1848112" y="1575921"/>
            <a:chExt cx="5383988" cy="914978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Get a 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working area of Artificial Intelligence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Working Procedure</a:t>
              </a:r>
              <a:endParaRPr lang="ko-KR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Get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 output on the model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System Output</a:t>
              </a:r>
              <a:endParaRPr lang="ko-KR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914978"/>
            <a:chOff x="1848112" y="1575921"/>
            <a:chExt cx="5383988" cy="914978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Get a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information about all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Conclusion</a:t>
              </a:r>
              <a:endParaRPr lang="ko-KR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=""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17" y="335957"/>
            <a:ext cx="3889115" cy="15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48067"/>
            <a:ext cx="54462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News Classification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23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2450323" y="1818685"/>
            <a:ext cx="30038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solidFill>
                  <a:prstClr val="white"/>
                </a:solidFill>
                <a:cs typeface="Arial" pitchFamily="34" charset="0"/>
              </a:rPr>
              <a:t>Introduction</a:t>
            </a:r>
            <a:endParaRPr lang="ko-KR" altLang="en-US" sz="36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8715027" y="107500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8417355" y="273720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9355503" y="2363293"/>
            <a:ext cx="2676708" cy="4195663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893942" y="94886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=""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8" name="Oval 9">
              <a:extLst>
                <a:ext uri="{FF2B5EF4-FFF2-40B4-BE49-F238E27FC236}">
                  <a16:creationId xmlns=""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7378032" y="1824684"/>
            <a:ext cx="223831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solidFill>
                  <a:srgbClr val="F77660"/>
                </a:solidFill>
              </a:rPr>
              <a:t>Artificial Intelligence</a:t>
            </a:r>
            <a:endParaRPr lang="en-US" sz="3200" dirty="0">
              <a:solidFill>
                <a:srgbClr val="F7766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7247331" y="1937695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503683" y="2664891"/>
            <a:ext cx="5908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Machine learning (ML) is the study of computer </a:t>
            </a:r>
            <a:r>
              <a:rPr lang="en-US" dirty="0" smtClean="0">
                <a:solidFill>
                  <a:schemeClr val="bg1"/>
                </a:solidFill>
              </a:rPr>
              <a:t>algorithms. </a:t>
            </a:r>
            <a:r>
              <a:rPr lang="en-US" dirty="0">
                <a:solidFill>
                  <a:schemeClr val="bg1"/>
                </a:solidFill>
              </a:rPr>
              <a:t>Support Vector Machine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1"/>
                </a:solidFill>
              </a:rPr>
              <a:t>Naive Bayes classifier </a:t>
            </a:r>
            <a:r>
              <a:rPr lang="en-US" dirty="0" smtClean="0">
                <a:solidFill>
                  <a:schemeClr val="bg1"/>
                </a:solidFill>
              </a:rPr>
              <a:t>is </a:t>
            </a: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smtClean="0">
                <a:solidFill>
                  <a:schemeClr val="bg1"/>
                </a:solidFill>
              </a:rPr>
              <a:t>classification of ML in supervised learning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smtClean="0">
                <a:solidFill>
                  <a:schemeClr val="bg1"/>
                </a:solidFill>
              </a:rPr>
              <a:t> Those</a:t>
            </a:r>
            <a:r>
              <a:rPr lang="en-US" dirty="0">
                <a:solidFill>
                  <a:schemeClr val="bg1"/>
                </a:solidFill>
              </a:rPr>
              <a:t> algorithm </a:t>
            </a:r>
            <a:r>
              <a:rPr lang="en-US" dirty="0" smtClean="0">
                <a:solidFill>
                  <a:schemeClr val="bg1"/>
                </a:solidFill>
              </a:rPr>
              <a:t>are </a:t>
            </a:r>
            <a:r>
              <a:rPr lang="en-US" dirty="0">
                <a:solidFill>
                  <a:schemeClr val="bg1"/>
                </a:solidFill>
              </a:rPr>
              <a:t>quite popular to be used </a:t>
            </a:r>
            <a:r>
              <a:rPr lang="en-US" dirty="0" smtClean="0">
                <a:solidFill>
                  <a:schemeClr val="bg1"/>
                </a:solidFill>
              </a:rPr>
              <a:t>in NLP. </a:t>
            </a:r>
            <a:r>
              <a:rPr lang="en-US" dirty="0">
                <a:solidFill>
                  <a:schemeClr val="bg1"/>
                </a:solidFill>
              </a:rPr>
              <a:t>Support Vector Machine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gives better accuracy than KNN, Decision Trees and Naive Bayes Classifier and hence is quite useful. 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43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3949" y="90940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Model Classifier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xmlns="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xmlns="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xmlns="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xmlns="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xmlns="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xmlns="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xmlns="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2DD88FB-EE4F-401D-8747-772A918197D8}"/>
              </a:ext>
            </a:extLst>
          </p:cNvPr>
          <p:cNvGrpSpPr/>
          <p:nvPr/>
        </p:nvGrpSpPr>
        <p:grpSpPr>
          <a:xfrm>
            <a:off x="7313847" y="3980848"/>
            <a:ext cx="4013792" cy="718216"/>
            <a:chOff x="497797" y="3738646"/>
            <a:chExt cx="4139874" cy="7182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518BA5E-EB60-4A42-88AA-4391F15B6FC5}"/>
                </a:ext>
              </a:extLst>
            </p:cNvPr>
            <p:cNvSpPr txBox="1"/>
            <p:nvPr/>
          </p:nvSpPr>
          <p:spPr>
            <a:xfrm>
              <a:off x="664672" y="37386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smtClean="0"/>
                <a:t>Support Vector Machines Classification </a:t>
              </a:r>
              <a:r>
                <a:rPr lang="en-US" sz="1200" b="1" dirty="0"/>
                <a:t>Workflow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6D4C983-769E-4C2E-B8F3-5EBD1EB24F0F}"/>
                </a:ext>
              </a:extLst>
            </p:cNvPr>
            <p:cNvSpPr txBox="1"/>
            <p:nvPr/>
          </p:nvSpPr>
          <p:spPr>
            <a:xfrm>
              <a:off x="497797" y="3995197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SVM </a:t>
              </a:r>
              <a:r>
                <a:rPr lang="en-US" sz="1200" dirty="0"/>
                <a:t>is to find a maximum marginal hyperplane(MMH) that best divides the dataset into </a:t>
              </a:r>
              <a:r>
                <a:rPr lang="en-US" sz="1200" dirty="0" smtClean="0"/>
                <a:t>classes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08A57755-0C17-4AC4-99E0-5B1C1DCDBC23}"/>
              </a:ext>
            </a:extLst>
          </p:cNvPr>
          <p:cNvGrpSpPr/>
          <p:nvPr/>
        </p:nvGrpSpPr>
        <p:grpSpPr>
          <a:xfrm>
            <a:off x="7374084" y="2126044"/>
            <a:ext cx="3953555" cy="899089"/>
            <a:chOff x="395535" y="3742472"/>
            <a:chExt cx="4491586" cy="8990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83C5D58-FE96-4F5E-9CC6-E9CC0F375512}"/>
                </a:ext>
              </a:extLst>
            </p:cNvPr>
            <p:cNvSpPr txBox="1"/>
            <p:nvPr/>
          </p:nvSpPr>
          <p:spPr>
            <a:xfrm>
              <a:off x="914122" y="3742472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/>
                <a:t>What is Support Vector Machines </a:t>
              </a:r>
              <a:r>
                <a:rPr lang="en-US" sz="1200" b="1" dirty="0" smtClean="0"/>
                <a:t>?</a:t>
              </a:r>
              <a:endParaRPr 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4491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Support Vector Machines is considered to be a classification </a:t>
              </a:r>
              <a:r>
                <a:rPr lang="en-US" sz="1200" dirty="0" smtClean="0"/>
                <a:t>approach</a:t>
              </a:r>
              <a:r>
                <a:rPr lang="en-US" sz="1200" dirty="0"/>
                <a:t> and regression problems</a:t>
              </a:r>
              <a:r>
                <a:rPr lang="en-US" sz="1200" dirty="0" smtClean="0"/>
                <a:t>. </a:t>
              </a:r>
              <a:r>
                <a:rPr lang="en-US" sz="1200" dirty="0"/>
                <a:t>It can easily handle </a:t>
              </a:r>
              <a:r>
                <a:rPr lang="en-US" sz="1200" dirty="0">
                  <a:solidFill>
                    <a:prstClr val="black"/>
                  </a:solidFill>
                </a:rPr>
                <a:t>multidimensional space to separate different classes.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120DD5F-9666-48EA-98EF-56A713EB3E5C}"/>
              </a:ext>
            </a:extLst>
          </p:cNvPr>
          <p:cNvGrpSpPr/>
          <p:nvPr/>
        </p:nvGrpSpPr>
        <p:grpSpPr>
          <a:xfrm>
            <a:off x="924796" y="3621123"/>
            <a:ext cx="3852000" cy="719450"/>
            <a:chOff x="395534" y="3737445"/>
            <a:chExt cx="3972999" cy="7194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FE82278-47C2-4EBA-A309-9C29FE4C08E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200" b="1" dirty="0" smtClean="0"/>
                <a:t>Naive Bayes Classification </a:t>
              </a:r>
              <a:r>
                <a:rPr lang="en-US" sz="1200" b="1" dirty="0"/>
                <a:t>Workflow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The classification has two phases, a learning phase, and the evaluation phase.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59E3CBB-A836-4CC6-A157-F3DF9D91BF74}"/>
              </a:ext>
            </a:extLst>
          </p:cNvPr>
          <p:cNvGrpSpPr/>
          <p:nvPr/>
        </p:nvGrpSpPr>
        <p:grpSpPr>
          <a:xfrm>
            <a:off x="1113639" y="2070778"/>
            <a:ext cx="3852000" cy="719450"/>
            <a:chOff x="395534" y="3737445"/>
            <a:chExt cx="3972999" cy="7194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A43C039-8044-4211-9EFB-869B82B369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200" b="1" dirty="0"/>
                <a:t>What is Naive Bayes Classifier?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Naive Bayes classifiers have high accuracy and speed on large datasets.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xmlns="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xmlns="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130">
            <a:extLst>
              <a:ext uri="{FF2B5EF4-FFF2-40B4-BE49-F238E27FC236}">
                <a16:creationId xmlns:a16="http://schemas.microsoft.com/office/drawing/2014/main" xmlns="" id="{FA3EB373-D833-48EF-8733-DCC9ADAE1725}"/>
              </a:ext>
            </a:extLst>
          </p:cNvPr>
          <p:cNvSpPr/>
          <p:nvPr/>
        </p:nvSpPr>
        <p:spPr>
          <a:xfrm>
            <a:off x="5684175" y="2040914"/>
            <a:ext cx="290101" cy="29141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xmlns="" id="{CBFA5073-EC27-4358-9D55-51360B793A6E}"/>
              </a:ext>
            </a:extLst>
          </p:cNvPr>
          <p:cNvSpPr/>
          <p:nvPr/>
        </p:nvSpPr>
        <p:spPr>
          <a:xfrm>
            <a:off x="6752329" y="3695931"/>
            <a:ext cx="285381" cy="2849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xmlns="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BC99D62-24F4-4A06-9CA2-17F3E635A679}"/>
              </a:ext>
            </a:extLst>
          </p:cNvPr>
          <p:cNvGrpSpPr/>
          <p:nvPr/>
        </p:nvGrpSpPr>
        <p:grpSpPr>
          <a:xfrm>
            <a:off x="395391" y="2"/>
            <a:ext cx="2288432" cy="1886110"/>
            <a:chOff x="808111" y="-20084"/>
            <a:chExt cx="3896959" cy="550764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eeform: Shape 138">
                <a:extLst>
                  <a:ext uri="{FF2B5EF4-FFF2-40B4-BE49-F238E27FC236}">
                    <a16:creationId xmlns:a16="http://schemas.microsoft.com/office/drawing/2014/main" xmlns="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: Shape 141">
                <a:extLst>
                  <a:ext uri="{FF2B5EF4-FFF2-40B4-BE49-F238E27FC236}">
                    <a16:creationId xmlns:a16="http://schemas.microsoft.com/office/drawing/2014/main" xmlns="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ounded Rectangle 51">
                <a:extLst>
                  <a:ext uri="{FF2B5EF4-FFF2-40B4-BE49-F238E27FC236}">
                    <a16:creationId xmlns:a16="http://schemas.microsoft.com/office/drawing/2014/main" xmlns="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AAD4B073-7606-449E-97F2-63476F79C7F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99C35138-14FF-4C04-82D7-ADC56F23BAE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: Shape 147">
                <a:extLst>
                  <a:ext uri="{FF2B5EF4-FFF2-40B4-BE49-F238E27FC236}">
                    <a16:creationId xmlns:a16="http://schemas.microsoft.com/office/drawing/2014/main" xmlns="" id="{2596DD59-AA5A-42E7-8B44-DF5B83B38641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B01C011E-2CF5-4D7E-9264-BE4409A1C915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E54C283F-ECEC-4C85-BBED-5019532D8F8E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reeform: Shape 150">
                <a:extLst>
                  <a:ext uri="{FF2B5EF4-FFF2-40B4-BE49-F238E27FC236}">
                    <a16:creationId xmlns:a16="http://schemas.microsoft.com/office/drawing/2014/main" xmlns="" id="{92E5CF2E-711F-4566-985F-700EE8C6FF04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221063" y="237401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84" y="2802682"/>
            <a:ext cx="7661189" cy="28877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97601" y="1946873"/>
            <a:ext cx="5894172" cy="855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2060"/>
                </a:solidFill>
              </a:rPr>
              <a:t>Classifier Workflow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997601" y="485340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rPr>
              <a:t>News Classification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 rot="5400000" flipV="1">
            <a:off x="9460393" y="695017"/>
            <a:ext cx="2599309" cy="1209282"/>
            <a:chOff x="-3376" y="3444677"/>
            <a:chExt cx="3155742" cy="1643520"/>
          </a:xfrm>
        </p:grpSpPr>
        <p:sp>
          <p:nvSpPr>
            <p:cNvPr id="6" name="Freeform 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5658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22" y="4126340"/>
              <a:ext cx="1048447" cy="872956"/>
              <a:chOff x="967066" y="4263648"/>
              <a:chExt cx="670418" cy="125102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rgbClr val="00BDFB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rgbClr val="5658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7627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ARTIFICIAL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552036" y="2938404"/>
            <a:ext cx="53632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Working Procedure</a:t>
            </a:r>
            <a:endParaRPr lang="ko-KR" altLang="en-US" sz="44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01971" y="4306961"/>
            <a:ext cx="338328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prstClr val="white"/>
                </a:solidFill>
                <a:cs typeface="Arial" pitchFamily="34" charset="0"/>
              </a:rPr>
              <a:t>News classification</a:t>
            </a:r>
            <a:endParaRPr lang="ko-KR" altLang="en-US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1001971" y="4970371"/>
            <a:ext cx="446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cs typeface="Arial" pitchFamily="34" charset="0"/>
              </a:rPr>
              <a:t>Datasets</a:t>
            </a:r>
            <a:endParaRPr lang="en-US" altLang="ko-KR" b="1" dirty="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cs typeface="Arial" pitchFamily="34" charset="0"/>
              </a:rPr>
              <a:t>Pre-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cs typeface="Arial" pitchFamily="34" charset="0"/>
              </a:rPr>
              <a:t>All functions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4" t="374" r="164" b="-374"/>
          <a:stretch/>
        </p:blipFill>
        <p:spPr>
          <a:xfrm>
            <a:off x="5906862" y="319149"/>
            <a:ext cx="5926499" cy="6172200"/>
          </a:xfrm>
        </p:spPr>
      </p:pic>
    </p:spTree>
    <p:extLst>
      <p:ext uri="{BB962C8B-B14F-4D97-AF65-F5344CB8AC3E}">
        <p14:creationId xmlns:p14="http://schemas.microsoft.com/office/powerpoint/2010/main" val="36595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7464</TotalTime>
  <Words>947</Words>
  <Application>Microsoft Office PowerPoint</Application>
  <PresentationFormat>Widescreen</PresentationFormat>
  <Paragraphs>286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 Unicode MS</vt:lpstr>
      <vt:lpstr>Arial</vt:lpstr>
      <vt:lpstr>Calibri</vt:lpstr>
      <vt:lpstr>Courier New</vt:lpstr>
      <vt:lpstr>FZShuTi</vt:lpstr>
      <vt:lpstr>Times New Roman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88016</cp:lastModifiedBy>
  <cp:revision>219</cp:revision>
  <dcterms:created xsi:type="dcterms:W3CDTF">2018-04-24T17:14:44Z</dcterms:created>
  <dcterms:modified xsi:type="dcterms:W3CDTF">2021-04-19T19:45:58Z</dcterms:modified>
</cp:coreProperties>
</file>